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4189" r:id="rId1"/>
    <p:sldMasterId id="2147484190" r:id="rId2"/>
    <p:sldMasterId id="2147484191" r:id="rId3"/>
    <p:sldMasterId id="2147484225" r:id="rId4"/>
  </p:sldMasterIdLst>
  <p:notesMasterIdLst>
    <p:notesMasterId r:id="rId32"/>
  </p:notesMasterIdLst>
  <p:sldIdLst>
    <p:sldId id="289" r:id="rId5"/>
    <p:sldId id="300" r:id="rId6"/>
    <p:sldId id="366" r:id="rId7"/>
    <p:sldId id="318" r:id="rId8"/>
    <p:sldId id="374" r:id="rId9"/>
    <p:sldId id="369" r:id="rId10"/>
    <p:sldId id="371" r:id="rId11"/>
    <p:sldId id="372" r:id="rId12"/>
    <p:sldId id="328" r:id="rId13"/>
    <p:sldId id="329" r:id="rId14"/>
    <p:sldId id="373" r:id="rId15"/>
    <p:sldId id="341" r:id="rId16"/>
    <p:sldId id="344" r:id="rId17"/>
    <p:sldId id="348" r:id="rId18"/>
    <p:sldId id="342" r:id="rId19"/>
    <p:sldId id="364" r:id="rId20"/>
    <p:sldId id="376" r:id="rId21"/>
    <p:sldId id="343" r:id="rId22"/>
    <p:sldId id="340" r:id="rId23"/>
    <p:sldId id="349" r:id="rId24"/>
    <p:sldId id="350" r:id="rId25"/>
    <p:sldId id="355" r:id="rId26"/>
    <p:sldId id="352" r:id="rId27"/>
    <p:sldId id="353" r:id="rId28"/>
    <p:sldId id="357" r:id="rId29"/>
    <p:sldId id="360" r:id="rId30"/>
    <p:sldId id="351" r:id="rId31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tandaardsectie" id="{91403269-B840-4296-B1A2-1FC0AA527314}">
          <p14:sldIdLst>
            <p14:sldId id="289"/>
            <p14:sldId id="300"/>
            <p14:sldId id="366"/>
            <p14:sldId id="318"/>
            <p14:sldId id="374"/>
            <p14:sldId id="369"/>
            <p14:sldId id="371"/>
            <p14:sldId id="372"/>
            <p14:sldId id="328"/>
            <p14:sldId id="329"/>
            <p14:sldId id="373"/>
            <p14:sldId id="341"/>
            <p14:sldId id="344"/>
            <p14:sldId id="348"/>
            <p14:sldId id="342"/>
            <p14:sldId id="364"/>
            <p14:sldId id="376"/>
            <p14:sldId id="343"/>
            <p14:sldId id="340"/>
            <p14:sldId id="349"/>
            <p14:sldId id="350"/>
            <p14:sldId id="355"/>
            <p14:sldId id="352"/>
            <p14:sldId id="353"/>
            <p14:sldId id="357"/>
            <p14:sldId id="360"/>
            <p14:sldId id="35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329B46E-CB1C-0BE0-7981-32105A2DD90A}" name="Pietersen, N.A." initials="PN" userId="S::npietersen@minszw.nl::dabb397a-2516-48ae-9319-1fc96ff92c38" providerId="AD"/>
  <p188:author id="{5AA3ABB6-98C9-C37B-0C72-82B743C15A72}" name="Smakman, Robbert" initials="SR" userId="S::r.smakman@minocw.nl::31ae4115-a168-4432-b6be-ef38bba059b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oner, Hanneke" initials="H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9D26"/>
    <a:srgbClr val="2494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9" autoAdjust="0"/>
    <p:restoredTop sz="94660"/>
  </p:normalViewPr>
  <p:slideViewPr>
    <p:cSldViewPr snapToGrid="0">
      <p:cViewPr varScale="1">
        <p:scale>
          <a:sx n="62" d="100"/>
          <a:sy n="62" d="100"/>
        </p:scale>
        <p:origin x="1472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commentAuthors" Target="commentAuthors.xml"/><Relationship Id="rId38" Type="http://schemas.microsoft.com/office/2018/10/relationships/authors" Target="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C03695B-1F5F-47DB-B503-42D3FE3CCBF7}" type="datetimeFigureOut">
              <a:rPr lang="nl-NL"/>
              <a:pPr>
                <a:defRPr/>
              </a:pPr>
              <a:t>12-2-2024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l-NL" altLang="nl-NL"/>
              <a:t>Klik om de modelstijlen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9E1C3AB-5FBA-47B9-9833-0D6B2123040E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072629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E1C3AB-5FBA-47B9-9833-0D6B2123040E}" type="slidenum">
              <a:rPr lang="nl-NL" smtClean="0"/>
              <a:pPr>
                <a:defRPr/>
              </a:pPr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750183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E1C3AB-5FBA-47B9-9833-0D6B2123040E}" type="slidenum">
              <a:rPr lang="nl-NL" smtClean="0"/>
              <a:pPr>
                <a:defRPr/>
              </a:pPr>
              <a:t>22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321645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E1C3AB-5FBA-47B9-9833-0D6B2123040E}" type="slidenum">
              <a:rPr lang="nl-NL" smtClean="0"/>
              <a:pPr>
                <a:defRPr/>
              </a:pPr>
              <a:t>24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03464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E1C3AB-5FBA-47B9-9833-0D6B2123040E}" type="slidenum">
              <a:rPr lang="nl-NL" smtClean="0"/>
              <a:pPr>
                <a:defRPr/>
              </a:pPr>
              <a:t>25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26117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E1C3AB-5FBA-47B9-9833-0D6B2123040E}" type="slidenum">
              <a:rPr lang="nl-NL" smtClean="0"/>
              <a:pPr>
                <a:defRPr/>
              </a:pPr>
              <a:t>27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2226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E1C3AB-5FBA-47B9-9833-0D6B2123040E}" type="slidenum">
              <a:rPr lang="nl-NL" smtClean="0"/>
              <a:pPr>
                <a:defRPr/>
              </a:pPr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29284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E1C3AB-5FBA-47B9-9833-0D6B2123040E}" type="slidenum">
              <a:rPr lang="nl-NL" smtClean="0"/>
              <a:pPr>
                <a:defRPr/>
              </a:pPr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44394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E1C3AB-5FBA-47B9-9833-0D6B2123040E}" type="slidenum">
              <a:rPr lang="nl-NL" smtClean="0"/>
              <a:pPr>
                <a:defRPr/>
              </a:pPr>
              <a:t>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72334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E1C3AB-5FBA-47B9-9833-0D6B2123040E}" type="slidenum">
              <a:rPr lang="nl-NL" smtClean="0"/>
              <a:pPr>
                <a:defRPr/>
              </a:pPr>
              <a:t>16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24709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E1C3AB-5FBA-47B9-9833-0D6B2123040E}" type="slidenum">
              <a:rPr lang="nl-NL" smtClean="0"/>
              <a:pPr>
                <a:defRPr/>
              </a:pPr>
              <a:t>17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57847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E1C3AB-5FBA-47B9-9833-0D6B2123040E}" type="slidenum">
              <a:rPr lang="nl-NL" smtClean="0"/>
              <a:pPr>
                <a:defRPr/>
              </a:pPr>
              <a:t>18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28471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E1C3AB-5FBA-47B9-9833-0D6B2123040E}" type="slidenum">
              <a:rPr lang="nl-NL" smtClean="0"/>
              <a:pPr>
                <a:defRPr/>
              </a:pPr>
              <a:t>19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261587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E1C3AB-5FBA-47B9-9833-0D6B2123040E}" type="slidenum">
              <a:rPr lang="nl-NL" smtClean="0"/>
              <a:pPr>
                <a:defRPr/>
              </a:pPr>
              <a:t>21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29856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33813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04991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618413" y="2474913"/>
            <a:ext cx="903287" cy="3646487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08550" y="2474913"/>
            <a:ext cx="2557463" cy="3646487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74433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2225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5617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5572329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5" y="3155950"/>
            <a:ext cx="1666875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0" y="3155950"/>
            <a:ext cx="1668463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184184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60149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26732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21730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16298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964520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607582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908805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0" y="2500313"/>
            <a:ext cx="874713" cy="371475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2500313"/>
            <a:ext cx="2474912" cy="37147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922280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7682103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5951627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135905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5" y="3155950"/>
            <a:ext cx="1666875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0" y="3155950"/>
            <a:ext cx="1668463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365108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9185212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557232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19758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329395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7565579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483383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130964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0" y="2500313"/>
            <a:ext cx="874713" cy="371475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2500313"/>
            <a:ext cx="2474912" cy="37147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51890478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oor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9" descr="scholieren bij kluisj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4" name="Picture 18" descr="Logo Powerpoint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678777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9" descr="scholieren bij kluisj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endParaRPr lang="nl-NL" altLang="nl-NL" sz="1800"/>
          </a:p>
        </p:txBody>
      </p:sp>
      <p:pic>
        <p:nvPicPr>
          <p:cNvPr id="6" name="Picture 17" descr="Logo Powerpoint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24428" y="2474907"/>
            <a:ext cx="3600476" cy="94139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tabLst/>
              <a:defRPr sz="26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08552" y="3513150"/>
            <a:ext cx="3643338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tabLst/>
              <a:defRPr sz="18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xfrm>
            <a:off x="4929188" y="6380163"/>
            <a:ext cx="3714750" cy="3635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4814691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oudsopgave 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scholieren bij kluisj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endParaRPr lang="nl-NL" altLang="nl-NL" sz="1800"/>
          </a:p>
        </p:txBody>
      </p:sp>
      <p:pic>
        <p:nvPicPr>
          <p:cNvPr id="6" name="Picture 15" descr="Logo Powerpoint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jdelijke aanduiding voor tekst 8"/>
          <p:cNvSpPr>
            <a:spLocks noGrp="1"/>
          </p:cNvSpPr>
          <p:nvPr>
            <p:ph type="body" sz="quarter" idx="12"/>
          </p:nvPr>
        </p:nvSpPr>
        <p:spPr>
          <a:xfrm>
            <a:off x="4929211" y="2500307"/>
            <a:ext cx="3500441" cy="57150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600">
                <a:solidFill>
                  <a:schemeClr val="bg1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943045" y="3157103"/>
            <a:ext cx="3486607" cy="3057979"/>
          </a:xfrm>
          <a:prstGeom prst="rect">
            <a:avLst/>
          </a:prstGeom>
        </p:spPr>
        <p:txBody>
          <a:bodyPr/>
          <a:lstStyle>
            <a:lvl1pPr marL="234950" indent="-234950">
              <a:buFont typeface="+mj-lt"/>
              <a:buAutoNum type="alphaLcPeriod"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4"/>
          </p:nvPr>
        </p:nvSpPr>
        <p:spPr>
          <a:xfrm>
            <a:off x="4929188" y="6380163"/>
            <a:ext cx="3714750" cy="3635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865550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1 tekstbl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Onder"/>
          <p:cNvSpPr>
            <a:spLocks noChangeArrowheads="1"/>
          </p:cNvSpPr>
          <p:nvPr/>
        </p:nvSpPr>
        <p:spPr bwMode="auto">
          <a:xfrm>
            <a:off x="0" y="6318250"/>
            <a:ext cx="9144000" cy="53975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" name="shpTekst"/>
          <p:cNvSpPr>
            <a:spLocks noChangeArrowheads="1"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6" name="shpDatum" descr="RO__vervolgpagina~LP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8300" y="1233039"/>
            <a:ext cx="7847038" cy="571504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600" spc="-60" baseline="0">
                <a:solidFill>
                  <a:srgbClr val="2494C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3" name="Tijdelijke aanduiding voor inhoud 2"/>
          <p:cNvSpPr>
            <a:spLocks noGrp="1"/>
          </p:cNvSpPr>
          <p:nvPr>
            <p:ph idx="1"/>
          </p:nvPr>
        </p:nvSpPr>
        <p:spPr>
          <a:xfrm>
            <a:off x="369858" y="1798626"/>
            <a:ext cx="7858180" cy="42735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>
              <a:buFont typeface="Arial" pitchFamily="34" charset="0"/>
              <a:buChar char="•"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96000" indent="-252000">
              <a:buFontTx/>
              <a:buBlip>
                <a:blip r:embed="rId3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4000">
              <a:buSzPct val="100000"/>
              <a:buFontTx/>
              <a:buBlip>
                <a:blip r:embed="rId4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7" name="shpTitel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8" name="shpKleurvlakBoven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9" name="shpBeeldmerk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776CDB-2C47-4F15-AC7A-74218E48AC9A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490082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08550" y="3511550"/>
            <a:ext cx="1722438" cy="2609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83388" y="3511550"/>
            <a:ext cx="1724025" cy="2609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00739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07166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927097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5816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61383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977296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36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3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endParaRPr lang="nl-NL" altLang="nl-NL" sz="1800"/>
          </a:p>
        </p:txBody>
      </p:sp>
      <p:sp>
        <p:nvSpPr>
          <p:cNvPr id="1300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30054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2838" y="2474913"/>
            <a:ext cx="3598862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30055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08550" y="3511550"/>
            <a:ext cx="3598863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130062" name="Picture 14" descr="Logo Powerpoint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92" r:id="rId1"/>
    <p:sldLayoutId id="2147484193" r:id="rId2"/>
    <p:sldLayoutId id="2147484194" r:id="rId3"/>
    <p:sldLayoutId id="2147484195" r:id="rId4"/>
    <p:sldLayoutId id="2147484196" r:id="rId5"/>
    <p:sldLayoutId id="2147484197" r:id="rId6"/>
    <p:sldLayoutId id="2147484198" r:id="rId7"/>
    <p:sldLayoutId id="2147484199" r:id="rId8"/>
    <p:sldLayoutId id="2147484200" r:id="rId9"/>
    <p:sldLayoutId id="2147484201" r:id="rId10"/>
    <p:sldLayoutId id="2147484202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9pPr>
    </p:titleStyle>
    <p:bodyStyle>
      <a:lvl1pPr indent="15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15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2pPr>
      <a:lvl3pPr marL="15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3pPr>
      <a:lvl4pPr marL="15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4pPr>
      <a:lvl5pPr marL="15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5pPr>
      <a:lvl6pPr marL="4587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6pPr>
      <a:lvl7pPr marL="9159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7pPr>
      <a:lvl8pPr marL="13731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8pPr>
      <a:lvl9pPr marL="18303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141" name="Picture 13" descr="scholieren bij kluisj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7613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76134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8" y="2500313"/>
            <a:ext cx="35020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76135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3155950"/>
            <a:ext cx="3487738" cy="305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176140" name="Picture 12" descr="Logo Powerpoint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03" r:id="rId1"/>
    <p:sldLayoutId id="2147484204" r:id="rId2"/>
    <p:sldLayoutId id="2147484205" r:id="rId3"/>
    <p:sldLayoutId id="2147484206" r:id="rId4"/>
    <p:sldLayoutId id="2147484207" r:id="rId5"/>
    <p:sldLayoutId id="2147484208" r:id="rId6"/>
    <p:sldLayoutId id="2147484209" r:id="rId7"/>
    <p:sldLayoutId id="2147484210" r:id="rId8"/>
    <p:sldLayoutId id="2147484211" r:id="rId9"/>
    <p:sldLayoutId id="2147484212" r:id="rId10"/>
    <p:sldLayoutId id="2147484213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9pPr>
    </p:titleStyle>
    <p:bodyStyle>
      <a:lvl1pPr marL="266700" indent="-266700" algn="l" rtl="0" fontAlgn="base">
        <a:spcBef>
          <a:spcPct val="0"/>
        </a:spcBef>
        <a:spcAft>
          <a:spcPct val="0"/>
        </a:spcAft>
        <a:buFont typeface="Verdana" pitchFamily="34" charset="0"/>
        <a:buAutoNum type="alphaLcPeriod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8001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5"/>
        </a:buBlip>
        <a:defRPr>
          <a:solidFill>
            <a:srgbClr val="000000"/>
          </a:solidFill>
          <a:latin typeface="+mn-lt"/>
        </a:defRPr>
      </a:lvl2pPr>
      <a:lvl3pPr marL="1311275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6"/>
        </a:buBlip>
        <a:defRPr>
          <a:solidFill>
            <a:srgbClr val="000000"/>
          </a:solidFill>
          <a:latin typeface="+mn-lt"/>
        </a:defRPr>
      </a:lvl3pPr>
      <a:lvl4pPr marL="1833563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7"/>
        </a:buBlip>
        <a:defRPr>
          <a:solidFill>
            <a:srgbClr val="000000"/>
          </a:solidFill>
          <a:latin typeface="+mn-lt"/>
        </a:defRPr>
      </a:lvl4pPr>
      <a:lvl5pPr marL="23558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5pPr>
      <a:lvl6pPr marL="28130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6pPr>
      <a:lvl7pPr marL="32702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7pPr>
      <a:lvl8pPr marL="37274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8pPr>
      <a:lvl9pPr marL="41846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261" name="Picture 13" descr="scholieren bij kluisj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812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81254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8" y="2500313"/>
            <a:ext cx="35020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81255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3155950"/>
            <a:ext cx="3487738" cy="305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181260" name="Picture 12" descr="Logo Powerpoint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14" r:id="rId1"/>
    <p:sldLayoutId id="2147484215" r:id="rId2"/>
    <p:sldLayoutId id="2147484216" r:id="rId3"/>
    <p:sldLayoutId id="2147484217" r:id="rId4"/>
    <p:sldLayoutId id="2147484218" r:id="rId5"/>
    <p:sldLayoutId id="2147484219" r:id="rId6"/>
    <p:sldLayoutId id="2147484220" r:id="rId7"/>
    <p:sldLayoutId id="2147484221" r:id="rId8"/>
    <p:sldLayoutId id="2147484222" r:id="rId9"/>
    <p:sldLayoutId id="2147484223" r:id="rId10"/>
    <p:sldLayoutId id="214748422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9pPr>
    </p:titleStyle>
    <p:bodyStyle>
      <a:lvl1pPr marL="266700" indent="-266700" algn="l" rtl="0" fontAlgn="base">
        <a:spcBef>
          <a:spcPct val="0"/>
        </a:spcBef>
        <a:spcAft>
          <a:spcPct val="0"/>
        </a:spcAft>
        <a:buSzPct val="80000"/>
        <a:buChar char="•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884238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5"/>
        </a:buBlip>
        <a:defRPr>
          <a:solidFill>
            <a:srgbClr val="000000"/>
          </a:solidFill>
          <a:latin typeface="+mn-lt"/>
        </a:defRPr>
      </a:lvl2pPr>
      <a:lvl3pPr marL="1406525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6"/>
        </a:buBlip>
        <a:defRPr>
          <a:solidFill>
            <a:srgbClr val="000000"/>
          </a:solidFill>
          <a:latin typeface="+mn-lt"/>
        </a:defRPr>
      </a:lvl3pPr>
      <a:lvl4pPr marL="1928813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7"/>
        </a:buBlip>
        <a:defRPr>
          <a:solidFill>
            <a:srgbClr val="000000"/>
          </a:solidFill>
          <a:latin typeface="+mn-lt"/>
        </a:defRPr>
      </a:lvl4pPr>
      <a:lvl5pPr marL="24511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5pPr>
      <a:lvl6pPr marL="29083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6pPr>
      <a:lvl7pPr marL="33655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7pPr>
      <a:lvl8pPr marL="38227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8pPr>
      <a:lvl9pPr marL="4279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shpVoettekst"/>
          <p:cNvSpPr>
            <a:spLocks noGrp="1" noChangeArrowheads="1"/>
          </p:cNvSpPr>
          <p:nvPr>
            <p:ph type="title"/>
          </p:nvPr>
        </p:nvSpPr>
        <p:spPr bwMode="auto">
          <a:xfrm>
            <a:off x="366713" y="1233488"/>
            <a:ext cx="81692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46" name="shpPagina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6713" y="1798638"/>
            <a:ext cx="8169275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</p:txBody>
      </p:sp>
      <p:sp>
        <p:nvSpPr>
          <p:cNvPr id="11" name="shpTitel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83100" y="6538913"/>
            <a:ext cx="4156075" cy="3159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2" name="shpKleurvlakBoven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6750" y="6369050"/>
            <a:ext cx="4164013" cy="284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3" name="shpBeeldmerk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7350" y="6362700"/>
            <a:ext cx="712788" cy="3635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DFEFB39A-DF59-452E-ADA4-6993C99CC9AC}" type="slidenum">
              <a:rPr lang="nl-NL" altLang="nl-NL"/>
              <a:pPr/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6" r:id="rId1"/>
    <p:sldLayoutId id="2147484227" r:id="rId2"/>
    <p:sldLayoutId id="2147484228" r:id="rId3"/>
    <p:sldLayoutId id="2147484229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rgbClr val="90007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charset="0"/>
        <a:defRPr kern="1200">
          <a:solidFill>
            <a:srgbClr val="000000"/>
          </a:solidFill>
          <a:latin typeface="+mn-lt"/>
          <a:ea typeface="+mn-ea"/>
          <a:cs typeface="+mn-cs"/>
        </a:defRPr>
      </a:lvl1pPr>
      <a:lvl2pPr marL="152400" indent="-150813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6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2pPr>
      <a:lvl3pPr marL="406400" indent="-252413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7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3pPr>
      <a:lvl4pPr marL="633413" indent="-225425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8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811213" indent="-1762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922838" y="2474913"/>
            <a:ext cx="3598862" cy="94297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nl-NL" altLang="nl-NL" dirty="0">
                <a:solidFill>
                  <a:schemeClr val="tx1"/>
                </a:solidFill>
                <a:latin typeface="Verdana" pitchFamily="34" charset="0"/>
              </a:rPr>
              <a:t>Bijeenkomst regionaal programma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908550" y="3511550"/>
            <a:ext cx="3598863" cy="26098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indent="1588"/>
            <a:r>
              <a:rPr lang="nl-NL" altLang="nl-NL" dirty="0">
                <a:latin typeface="Verdana" pitchFamily="34" charset="0"/>
              </a:rPr>
              <a:t>Januari en februari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Nieuwe regeling vsv en van school naar werk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In de nieuwe regeling worden wettelijke bepalingen concreet gemaakt;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Nieuwe regeling is vervolg op huidige regeling ‘regionale aanpak vsv 2020-2024’;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Nieuwe regeling loopt van 1 aug 2025 tot en met dec 2029;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Regeling wordt gepubliceerd door OCW, mede namens SZW;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Het budget voor het regionaal programma gaat van 50 </a:t>
            </a:r>
            <a:r>
              <a:rPr lang="nl-NL" sz="1700" dirty="0" err="1"/>
              <a:t>mln</a:t>
            </a:r>
            <a:r>
              <a:rPr lang="nl-NL" sz="1700" dirty="0"/>
              <a:t> naar 91,5 </a:t>
            </a:r>
            <a:r>
              <a:rPr lang="nl-NL" sz="1700" dirty="0" err="1"/>
              <a:t>mln</a:t>
            </a:r>
            <a:r>
              <a:rPr lang="nl-NL" sz="1700" dirty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Regionaal programma onderdeel regeling. Hier richten we ons vandaag op.</a:t>
            </a:r>
          </a:p>
          <a:p>
            <a:endParaRPr lang="nl-NL" sz="1700" dirty="0"/>
          </a:p>
          <a:p>
            <a:pPr marL="285750" indent="-285750">
              <a:buFontTx/>
              <a:buChar char="-"/>
            </a:pPr>
            <a:endParaRPr lang="nl-NL" sz="1700" dirty="0"/>
          </a:p>
          <a:p>
            <a:pPr marL="285750" indent="-285750">
              <a:buFontTx/>
              <a:buChar char="-"/>
            </a:pPr>
            <a:endParaRPr lang="nl-NL" sz="1700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10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818243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Rolverdeling regionaal programma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700" dirty="0"/>
              <a:t>Contactgemeente blijft wettelijk verantwoordelijk totstandkoming regionaal programma. Sturing op proces en bestuurlijke afstemming. Vertegenwoordigt andere gemeenten in de Doorstroompunt-regio.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700" dirty="0"/>
              <a:t>Contactschool doet op basis van regionaal programma subsidieaanvraag. Vertegenwoordigt andere scholen in de regio.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700" dirty="0"/>
              <a:t>Centrumgemeente krijgen actieve rol bij totstandkoming regionaal programma. </a:t>
            </a:r>
            <a:r>
              <a:rPr lang="nl-NL" sz="1700" dirty="0" err="1"/>
              <a:t>Linking</a:t>
            </a:r>
            <a:r>
              <a:rPr lang="nl-NL" sz="1700" dirty="0"/>
              <a:t> pin naar partijen in de arbeidsmarktregio en regionale arbeidsmarktinfrastructuur.</a:t>
            </a:r>
          </a:p>
          <a:p>
            <a:pPr marL="285750" indent="-285750">
              <a:buFontTx/>
              <a:buChar char="-"/>
            </a:pPr>
            <a:endParaRPr lang="nl-NL" sz="1700" dirty="0"/>
          </a:p>
          <a:p>
            <a:pPr marL="285750" indent="-285750">
              <a:buFontTx/>
              <a:buChar char="-"/>
            </a:pPr>
            <a:endParaRPr lang="nl-NL" sz="1700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11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662264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Onderdelen regionaal programma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1700" dirty="0"/>
              <a:t>Het regionaal programma bevat tenminste de volgende  onderdelen:</a:t>
            </a:r>
            <a:br>
              <a:rPr lang="nl-NL" sz="1700" dirty="0"/>
            </a:br>
            <a:endParaRPr lang="nl-NL" sz="1700" dirty="0"/>
          </a:p>
          <a:p>
            <a:pPr marL="342900" indent="-342900">
              <a:buFont typeface="+mj-lt"/>
              <a:buAutoNum type="arabicPeriod"/>
            </a:pPr>
            <a:r>
              <a:rPr lang="nl-NL" sz="1700" dirty="0"/>
              <a:t>Regionale analyse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700" dirty="0"/>
              <a:t>Doelen en indicatoren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700" dirty="0"/>
              <a:t>Afspraken in regionaal programma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700" dirty="0"/>
              <a:t>Voorwaarden maatregelen en algemene voorwaarden </a:t>
            </a:r>
          </a:p>
          <a:p>
            <a:pPr marL="342900" indent="-342900">
              <a:buFont typeface="+mj-lt"/>
              <a:buAutoNum type="arabicPeriod"/>
            </a:pPr>
            <a:endParaRPr lang="nl-NL" sz="1700" dirty="0"/>
          </a:p>
          <a:p>
            <a:pPr marL="285750" indent="-285750">
              <a:buFontTx/>
              <a:buChar char="-"/>
            </a:pPr>
            <a:endParaRPr lang="nl-NL" sz="1700" dirty="0"/>
          </a:p>
          <a:p>
            <a:pPr marL="285750" indent="-285750">
              <a:buFontTx/>
              <a:buChar char="-"/>
            </a:pPr>
            <a:endParaRPr lang="nl-NL" sz="1700" dirty="0"/>
          </a:p>
          <a:p>
            <a:pPr marL="285750" indent="-285750">
              <a:buFontTx/>
              <a:buChar char="-"/>
            </a:pPr>
            <a:endParaRPr lang="nl-NL" sz="1700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12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500507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nl-NL" dirty="0"/>
            </a:br>
            <a:endParaRPr lang="nl-NL" dirty="0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ctr">
              <a:buAutoNum type="arabicPeriod"/>
            </a:pPr>
            <a:endParaRPr lang="nl-NL" dirty="0"/>
          </a:p>
          <a:p>
            <a:pPr marL="342900" indent="-342900" algn="ctr">
              <a:buAutoNum type="arabicPeriod"/>
            </a:pPr>
            <a:endParaRPr lang="nl-NL" dirty="0"/>
          </a:p>
          <a:p>
            <a:pPr algn="ctr"/>
            <a:r>
              <a:rPr lang="nl-NL" sz="2300" spc="-60" dirty="0">
                <a:solidFill>
                  <a:srgbClr val="2494C5"/>
                </a:solidFill>
              </a:rPr>
              <a:t>1. Regionale analyse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13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2774257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Regionale analyse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58" y="1946831"/>
            <a:ext cx="7858180" cy="4273580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Vormt de basis om maatregelen te nemen en afspraken te maken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Bestaat uit tenminste een aantal onderdelen: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l-NL" sz="1700" dirty="0"/>
              <a:t>Cijfermatig beeld regio: belangrijke cijfers, trends en verdiepende analyse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l-NL" sz="1700" dirty="0"/>
              <a:t>Inzicht in belangrijkste oorzaken waarom jongeren geen diploma halen of aan het werk komen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l-NL" sz="1700" dirty="0"/>
              <a:t>Beeld welk aanbod er is en voor welke doelgroepen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l-NL" sz="1700" dirty="0"/>
              <a:t>Zijn alle jongeren in beeld?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l-NL" sz="1700" dirty="0"/>
              <a:t>Inzicht in sterkte/zwaktes van huidige maatregelen en</a:t>
            </a:r>
            <a:br>
              <a:rPr lang="nl-NL" sz="1700" dirty="0"/>
            </a:br>
            <a:r>
              <a:rPr lang="nl-NL" sz="1700" dirty="0"/>
              <a:t>samenwerking</a:t>
            </a:r>
          </a:p>
          <a:p>
            <a:endParaRPr lang="nl-NL" sz="17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Regio’s worden op weg geholpen bij maken regionale analyse</a:t>
            </a:r>
          </a:p>
          <a:p>
            <a:endParaRPr lang="nl-NL" sz="1700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14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167878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nl-NL" dirty="0"/>
            </a:br>
            <a:endParaRPr lang="nl-NL" dirty="0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ctr">
              <a:buAutoNum type="arabicPeriod"/>
            </a:pPr>
            <a:endParaRPr lang="nl-NL" dirty="0"/>
          </a:p>
          <a:p>
            <a:pPr marL="342900" indent="-342900" algn="ctr">
              <a:buAutoNum type="arabicPeriod"/>
            </a:pPr>
            <a:endParaRPr lang="nl-NL" dirty="0"/>
          </a:p>
          <a:p>
            <a:pPr algn="ctr"/>
            <a:r>
              <a:rPr lang="nl-NL" sz="2300" spc="-60" dirty="0">
                <a:solidFill>
                  <a:srgbClr val="2494C5"/>
                </a:solidFill>
              </a:rPr>
              <a:t>2. Doelen en indicatoren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15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461159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300" y="1304183"/>
            <a:ext cx="7847038" cy="571504"/>
          </a:xfrm>
        </p:spPr>
        <p:txBody>
          <a:bodyPr>
            <a:normAutofit/>
          </a:bodyPr>
          <a:lstStyle/>
          <a:p>
            <a:r>
              <a:rPr lang="nl-NL" dirty="0"/>
              <a:t>Twee doelen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58" y="1946831"/>
            <a:ext cx="7858180" cy="4273580"/>
          </a:xfrm>
        </p:spPr>
        <p:txBody>
          <a:bodyPr>
            <a:normAutofit/>
          </a:bodyPr>
          <a:lstStyle/>
          <a:p>
            <a:r>
              <a:rPr lang="nl-NL" sz="1700" u="sng" dirty="0">
                <a:effectLst/>
              </a:rPr>
              <a:t>Huidige doel regionaal vsv-programma:</a:t>
            </a:r>
          </a:p>
          <a:p>
            <a:pPr marL="342900" indent="-342900">
              <a:buAutoNum type="arabicPeriod"/>
            </a:pPr>
            <a:r>
              <a:rPr lang="nl-NL" sz="1700" dirty="0"/>
              <a:t>Tegengaan voortijdig schoolverlaten</a:t>
            </a:r>
          </a:p>
          <a:p>
            <a:pPr marL="342900" indent="-342900">
              <a:buAutoNum type="arabicPeriod"/>
            </a:pPr>
            <a:r>
              <a:rPr lang="nl-NL" sz="1700" dirty="0"/>
              <a:t>Verhogen aantal vsv’ers dat na een jaar terugkeert in onderwijs of aan het werk is  </a:t>
            </a:r>
          </a:p>
          <a:p>
            <a:endParaRPr lang="nl-NL" sz="1700" dirty="0">
              <a:effectLst/>
            </a:endParaRPr>
          </a:p>
          <a:p>
            <a:r>
              <a:rPr lang="nl-NL" sz="1700" u="sng" dirty="0"/>
              <a:t>Doelen nieuwe regionale programma: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700" dirty="0"/>
              <a:t>Tegengaan voortijdig schoolverlaten</a:t>
            </a:r>
            <a:br>
              <a:rPr lang="nl-NL" sz="1700" dirty="0"/>
            </a:br>
            <a:endParaRPr lang="nl-NL" sz="1700" dirty="0"/>
          </a:p>
          <a:p>
            <a:r>
              <a:rPr lang="nl-NL" sz="1700" b="1" dirty="0"/>
              <a:t>en</a:t>
            </a:r>
            <a:br>
              <a:rPr lang="nl-NL" sz="1700" dirty="0"/>
            </a:br>
            <a:endParaRPr lang="nl-NL" sz="1700" dirty="0"/>
          </a:p>
          <a:p>
            <a:r>
              <a:rPr lang="nl-NL" sz="1700" dirty="0"/>
              <a:t>2. Zoveel mogelijk jongeren volgen onderwijs en/</a:t>
            </a:r>
            <a:r>
              <a:rPr lang="nl-NL" sz="1700" u="sng" dirty="0"/>
              <a:t>of werken.</a:t>
            </a:r>
          </a:p>
          <a:p>
            <a:pPr marL="285750" indent="-285750">
              <a:buFontTx/>
              <a:buChar char="-"/>
            </a:pPr>
            <a:endParaRPr lang="nl-NL" sz="1700" dirty="0"/>
          </a:p>
          <a:p>
            <a:endParaRPr lang="nl-NL" sz="1700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16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544643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300" y="1304183"/>
            <a:ext cx="7847038" cy="571504"/>
          </a:xfrm>
        </p:spPr>
        <p:txBody>
          <a:bodyPr>
            <a:normAutofit/>
          </a:bodyPr>
          <a:lstStyle/>
          <a:p>
            <a:r>
              <a:rPr lang="nl-NL" dirty="0"/>
              <a:t>Doel 1: tegengaan voortijdig schoolverlaten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58" y="1946831"/>
            <a:ext cx="7858180" cy="4273580"/>
          </a:xfrm>
        </p:spPr>
        <p:txBody>
          <a:bodyPr>
            <a:normAutofit/>
          </a:bodyPr>
          <a:lstStyle/>
          <a:p>
            <a:r>
              <a:rPr lang="nl-NL" sz="1700" u="sng" dirty="0"/>
              <a:t>Huidige situatie: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Jongeren tot 23 jaar kunnen vsv’er worden</a:t>
            </a:r>
          </a:p>
          <a:p>
            <a:endParaRPr lang="nl-NL" sz="1700" dirty="0"/>
          </a:p>
          <a:p>
            <a:r>
              <a:rPr lang="nl-NL" sz="1700" u="sng" dirty="0"/>
              <a:t>Nieuwe situatie: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Jongeren tot 27 jaar kunnen vsv’er worden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Vsv-definitie wordt nog op aantal andere punten aangepast. </a:t>
            </a:r>
            <a:br>
              <a:rPr lang="nl-NL" sz="1700" dirty="0"/>
            </a:br>
            <a:r>
              <a:rPr lang="nl-NL" sz="1700" dirty="0"/>
              <a:t>Aparte bijeenkomst in maart volgt.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nl-NL" sz="1700" dirty="0"/>
          </a:p>
          <a:p>
            <a:r>
              <a:rPr lang="nl-NL" sz="1700" u="sng" dirty="0"/>
              <a:t>Argumentatie: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Tegengaan van voortijdige schooluitval blijft belangrijk.</a:t>
            </a:r>
          </a:p>
          <a:p>
            <a:endParaRPr lang="nl-NL" sz="1700" dirty="0"/>
          </a:p>
          <a:p>
            <a:endParaRPr lang="nl-NL" sz="1700" dirty="0">
              <a:effectLst/>
            </a:endParaRPr>
          </a:p>
          <a:p>
            <a:pPr marL="285750" indent="-285750">
              <a:buFontTx/>
              <a:buChar char="-"/>
            </a:pPr>
            <a:endParaRPr lang="nl-NL" sz="1700" dirty="0"/>
          </a:p>
          <a:p>
            <a:endParaRPr lang="nl-NL" sz="1700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17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829349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300" y="1304183"/>
            <a:ext cx="7847038" cy="571504"/>
          </a:xfrm>
        </p:spPr>
        <p:txBody>
          <a:bodyPr>
            <a:normAutofit/>
          </a:bodyPr>
          <a:lstStyle/>
          <a:p>
            <a:r>
              <a:rPr lang="nl-NL" dirty="0"/>
              <a:t>Doel 1: tegengaan voortijdig schoolverlaten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58" y="1946831"/>
            <a:ext cx="7858180" cy="4273580"/>
          </a:xfrm>
        </p:spPr>
        <p:txBody>
          <a:bodyPr>
            <a:normAutofit/>
          </a:bodyPr>
          <a:lstStyle/>
          <a:p>
            <a:r>
              <a:rPr lang="nl-NL" sz="1700" u="sng" dirty="0"/>
              <a:t>Huidige situatie: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Regio bepaalt eigen streefcijfers</a:t>
            </a:r>
          </a:p>
          <a:p>
            <a:endParaRPr lang="nl-NL" sz="1700" dirty="0"/>
          </a:p>
          <a:p>
            <a:r>
              <a:rPr lang="nl-NL" sz="1700" u="sng" dirty="0"/>
              <a:t>Nieuwe situatie: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Streefcijfer op basis opgave regio en landelijk doel.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Basis hiervoor vormt onderzoek van het CBS over de (her)verdeling van de middelen.</a:t>
            </a:r>
            <a:br>
              <a:rPr lang="nl-NL" sz="1700" dirty="0"/>
            </a:br>
            <a:endParaRPr lang="nl-NL" sz="1700" dirty="0"/>
          </a:p>
          <a:p>
            <a:r>
              <a:rPr lang="nl-NL" sz="1700" u="sng" dirty="0"/>
              <a:t>Argumentatie: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Met regionaal streefcijfer wordt relatie gelegd tussen aantal vsv’ers met opgave regio</a:t>
            </a:r>
          </a:p>
          <a:p>
            <a:endParaRPr lang="nl-NL" sz="1700" dirty="0"/>
          </a:p>
          <a:p>
            <a:endParaRPr lang="nl-NL" sz="1700" dirty="0">
              <a:effectLst/>
            </a:endParaRPr>
          </a:p>
          <a:p>
            <a:pPr marL="285750" indent="-285750">
              <a:buFontTx/>
              <a:buChar char="-"/>
            </a:pPr>
            <a:endParaRPr lang="nl-NL" sz="1700" dirty="0"/>
          </a:p>
          <a:p>
            <a:endParaRPr lang="nl-NL" sz="1700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18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853533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Doel 2: Zoveel mogelijk jongeren volgen onderwijs en/of werken.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58" y="1946831"/>
            <a:ext cx="7858180" cy="4273580"/>
          </a:xfrm>
        </p:spPr>
        <p:txBody>
          <a:bodyPr>
            <a:normAutofit/>
          </a:bodyPr>
          <a:lstStyle/>
          <a:p>
            <a:r>
              <a:rPr lang="nl-NL" sz="1700" u="sng" dirty="0"/>
              <a:t>Huidige situatie: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700" dirty="0"/>
              <a:t>Indicator of vsv’er jaar later is teruggekeerd in het onderwijs of aan het werk is.</a:t>
            </a:r>
            <a:br>
              <a:rPr lang="nl-NL" sz="1700" dirty="0"/>
            </a:br>
            <a:endParaRPr lang="nl-NL" sz="1700" dirty="0"/>
          </a:p>
          <a:p>
            <a:r>
              <a:rPr lang="nl-NL" sz="1700" u="sng" dirty="0"/>
              <a:t>Nieuwe situatie: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Gebruik indicator: </a:t>
            </a:r>
            <a:r>
              <a:rPr lang="nl-NL" sz="1700" dirty="0" err="1"/>
              <a:t>Not</a:t>
            </a:r>
            <a:r>
              <a:rPr lang="nl-NL" sz="1700" dirty="0"/>
              <a:t> in </a:t>
            </a:r>
            <a:r>
              <a:rPr lang="nl-NL" sz="1700" dirty="0" err="1"/>
              <a:t>Education</a:t>
            </a:r>
            <a:r>
              <a:rPr lang="nl-NL" sz="1700" dirty="0"/>
              <a:t>, </a:t>
            </a:r>
            <a:r>
              <a:rPr lang="nl-NL" sz="1700" dirty="0" err="1"/>
              <a:t>Employment</a:t>
            </a:r>
            <a:r>
              <a:rPr lang="nl-NL" sz="1700" dirty="0"/>
              <a:t> or Training (NEET)</a:t>
            </a:r>
            <a:br>
              <a:rPr lang="nl-NL" sz="1700" dirty="0"/>
            </a:br>
            <a:endParaRPr lang="nl-NL" sz="1700" dirty="0"/>
          </a:p>
          <a:p>
            <a:r>
              <a:rPr lang="nl-NL" sz="1700" u="sng" dirty="0"/>
              <a:t>Argumenten: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Gaat over alle jongeren tot 27 jaar;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Bestaande indicator, Europees te vergelijken;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Indicator meet ook of jongeren werk vinden en houden en maakt de resultaten van regio’s zichtbaar</a:t>
            </a:r>
          </a:p>
          <a:p>
            <a:endParaRPr lang="nl-NL" sz="1700" dirty="0"/>
          </a:p>
          <a:p>
            <a:endParaRPr lang="nl-NL" sz="1700" dirty="0"/>
          </a:p>
          <a:p>
            <a:pPr marL="285750" indent="-285750">
              <a:buFontTx/>
              <a:buChar char="-"/>
            </a:pPr>
            <a:endParaRPr lang="nl-NL" sz="1700" dirty="0"/>
          </a:p>
          <a:p>
            <a:endParaRPr lang="nl-NL" sz="1700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19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00320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Programma vandaag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nl-NL" sz="1700" dirty="0"/>
              <a:t>Introductie OCW en SZW (10:30 – 11:25)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700" dirty="0"/>
              <a:t>Terugkoppeling belangrijkste aanscherpingen wetsvoorstel na internetconsultatie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700" dirty="0"/>
              <a:t>Beoogde hoofdlijnen regeling vsv en van school naar werk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700" dirty="0"/>
              <a:t>Facilitering en vervolgproces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700" dirty="0"/>
              <a:t>Vragen vanuit de zaal</a:t>
            </a:r>
          </a:p>
          <a:p>
            <a:endParaRPr lang="nl-NL" sz="1700" dirty="0"/>
          </a:p>
          <a:p>
            <a:r>
              <a:rPr lang="nl-NL" sz="1700" dirty="0"/>
              <a:t>Werksessie (11:45 – 12:40 uur)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700" dirty="0"/>
              <a:t>Bespreken hoofdlijnen nieuwe regionale programma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700" dirty="0"/>
              <a:t>Wat heb je nodig van het Rijk?</a:t>
            </a:r>
            <a:br>
              <a:rPr lang="nl-NL" sz="1700" dirty="0"/>
            </a:br>
            <a:endParaRPr lang="nl-NL" sz="1700" dirty="0"/>
          </a:p>
          <a:p>
            <a:r>
              <a:rPr lang="nl-NL" sz="1700" dirty="0"/>
              <a:t>Plenaire terugkoppeling per werksessie (11:45 uur)</a:t>
            </a:r>
            <a:br>
              <a:rPr lang="nl-NL" sz="1700" dirty="0"/>
            </a:br>
            <a:endParaRPr lang="nl-NL" sz="1700" dirty="0"/>
          </a:p>
          <a:p>
            <a:endParaRPr lang="nl-NL" sz="1700" dirty="0"/>
          </a:p>
          <a:p>
            <a:endParaRPr lang="nl-NL" sz="1700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2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37735266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nl-NL" dirty="0"/>
            </a:br>
            <a:endParaRPr lang="nl-NL" dirty="0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ctr">
              <a:buAutoNum type="arabicPeriod"/>
            </a:pPr>
            <a:endParaRPr lang="nl-NL" dirty="0"/>
          </a:p>
          <a:p>
            <a:pPr marL="342900" indent="-342900" algn="ctr">
              <a:buAutoNum type="arabicPeriod"/>
            </a:pPr>
            <a:endParaRPr lang="nl-NL" dirty="0"/>
          </a:p>
          <a:p>
            <a:pPr algn="ctr"/>
            <a:r>
              <a:rPr lang="nl-NL" sz="2300" spc="-60" dirty="0">
                <a:solidFill>
                  <a:srgbClr val="2494C5"/>
                </a:solidFill>
              </a:rPr>
              <a:t>3. Afspraken in regionaal programma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20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030235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Afspraken in regionaal programma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58" y="1946831"/>
            <a:ext cx="7858180" cy="4273580"/>
          </a:xfrm>
        </p:spPr>
        <p:txBody>
          <a:bodyPr>
            <a:normAutofit/>
          </a:bodyPr>
          <a:lstStyle/>
          <a:p>
            <a:r>
              <a:rPr lang="nl-NL" dirty="0"/>
              <a:t>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21</a:t>
            </a:fld>
            <a:endParaRPr lang="nl-NL" altLang="nl-NL"/>
          </a:p>
        </p:txBody>
      </p:sp>
      <p:sp>
        <p:nvSpPr>
          <p:cNvPr id="2" name="Tijdelijke aanduiding voor inhoud 5">
            <a:extLst>
              <a:ext uri="{FF2B5EF4-FFF2-40B4-BE49-F238E27FC236}">
                <a16:creationId xmlns:a16="http://schemas.microsoft.com/office/drawing/2014/main" id="{21A3D196-34F4-E9B3-757F-2AFB0CF83B9F}"/>
              </a:ext>
            </a:extLst>
          </p:cNvPr>
          <p:cNvSpPr txBox="1">
            <a:spLocks/>
          </p:cNvSpPr>
          <p:nvPr/>
        </p:nvSpPr>
        <p:spPr bwMode="auto">
          <a:xfrm>
            <a:off x="461933" y="1804542"/>
            <a:ext cx="7858180" cy="4273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00" kern="1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800" kern="1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96000" indent="-2520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3"/>
              </a:buBlip>
              <a:defRPr sz="1800" kern="1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4000" algn="l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Tx/>
              <a:buBlip>
                <a:blip r:embed="rId4"/>
              </a:buBlip>
              <a:defRPr sz="1800" kern="1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811213" indent="-176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700" u="sng" dirty="0"/>
              <a:t>Huidige situatie: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Geen verplichting tot maken afspraken.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In regionaal programma vaak alleen maatregelen (met budget).</a:t>
            </a:r>
          </a:p>
          <a:p>
            <a:endParaRPr lang="nl-NL" sz="1700" dirty="0"/>
          </a:p>
          <a:p>
            <a:r>
              <a:rPr lang="nl-NL" sz="1700" u="sng" dirty="0"/>
              <a:t>Nieuwe situatie: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OCW en SZW verplichten dat er afspraken komen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Regio’s houden de vrijheid afspraken te maken passend bij situatie in de regio.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De afspraken in regionaal programma vormen een start. </a:t>
            </a:r>
          </a:p>
          <a:p>
            <a:endParaRPr lang="nl-NL" sz="1700" u="sng" dirty="0"/>
          </a:p>
          <a:p>
            <a:r>
              <a:rPr lang="nl-NL" sz="1700" u="sng" dirty="0"/>
              <a:t>Argument: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Hiermee zorgen we dat partijen samenwerken op essentiële thema’s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17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nl-NL" sz="1700" dirty="0"/>
          </a:p>
          <a:p>
            <a:endParaRPr lang="nl-NL" sz="1700" dirty="0"/>
          </a:p>
        </p:txBody>
      </p:sp>
    </p:spTree>
    <p:extLst>
      <p:ext uri="{BB962C8B-B14F-4D97-AF65-F5344CB8AC3E}">
        <p14:creationId xmlns:p14="http://schemas.microsoft.com/office/powerpoint/2010/main" val="16072067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Thema’s waar regio’s tenminste afspraken over maken: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58" y="1946831"/>
            <a:ext cx="7858180" cy="4273580"/>
          </a:xfrm>
        </p:spPr>
        <p:txBody>
          <a:bodyPr>
            <a:normAutofit/>
          </a:bodyPr>
          <a:lstStyle/>
          <a:p>
            <a:r>
              <a:rPr lang="nl-NL" dirty="0"/>
              <a:t>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22</a:t>
            </a:fld>
            <a:endParaRPr lang="nl-NL" altLang="nl-NL"/>
          </a:p>
        </p:txBody>
      </p:sp>
      <p:sp>
        <p:nvSpPr>
          <p:cNvPr id="2" name="Tijdelijke aanduiding voor inhoud 5">
            <a:extLst>
              <a:ext uri="{FF2B5EF4-FFF2-40B4-BE49-F238E27FC236}">
                <a16:creationId xmlns:a16="http://schemas.microsoft.com/office/drawing/2014/main" id="{21A3D196-34F4-E9B3-757F-2AFB0CF83B9F}"/>
              </a:ext>
            </a:extLst>
          </p:cNvPr>
          <p:cNvSpPr txBox="1">
            <a:spLocks/>
          </p:cNvSpPr>
          <p:nvPr/>
        </p:nvSpPr>
        <p:spPr bwMode="auto">
          <a:xfrm>
            <a:off x="509558" y="2079595"/>
            <a:ext cx="7858180" cy="4273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00" kern="1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800" kern="1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96000" indent="-2520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3"/>
              </a:buBlip>
              <a:defRPr sz="1800" kern="1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4000" algn="l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Tx/>
              <a:buBlip>
                <a:blip r:embed="rId4"/>
              </a:buBlip>
              <a:defRPr sz="1800" kern="1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811213" indent="-176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+mj-lt"/>
              <a:buAutoNum type="arabicPeriod"/>
            </a:pPr>
            <a:r>
              <a:rPr lang="nl-NL" sz="1700" dirty="0"/>
              <a:t>De wijze van samenwerking tussen scholen, gemeenten en Doorstroompunt in overgang van school naar werk;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700" dirty="0"/>
              <a:t>Het gebruik van het overgangsdocument;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700" dirty="0"/>
              <a:t>Hulp in de school en ondersteuning op de werkplek voor jongeren met meervoudige problemen; 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700" dirty="0"/>
              <a:t>Vso-mbo; 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700" dirty="0"/>
              <a:t>Tegengaan ongediplomeerde uitval naar werk;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700" dirty="0"/>
              <a:t>Stimuleren duurzame arbeidsinschakeling door inzet op praktijkleren in het mbo (resulterend in mbo-verklaring of mbo-certificaat) en gebruik van sectorale ontwikkelpaden;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700" dirty="0"/>
              <a:t>Investeren in de vakkundigheid van de uitvoerende professionals bij scholen, Doorstroompunten en gemeenten;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700" dirty="0"/>
              <a:t>De regio moet een (relevante) groep jongeren betrekken bij de totstandkoming en uitvoering van het regionaal programma. </a:t>
            </a:r>
          </a:p>
          <a:p>
            <a:pPr marL="342900" indent="-342900">
              <a:buFont typeface="+mj-lt"/>
              <a:buAutoNum type="arabicPeriod"/>
            </a:pPr>
            <a:endParaRPr lang="nl-NL" sz="1700" dirty="0"/>
          </a:p>
          <a:p>
            <a:pPr marL="342900" indent="-342900">
              <a:buFont typeface="+mj-lt"/>
              <a:buAutoNum type="arabicPeriod"/>
            </a:pPr>
            <a:endParaRPr lang="nl-NL" sz="1700" dirty="0"/>
          </a:p>
          <a:p>
            <a:pPr marL="342900" indent="-342900">
              <a:buFont typeface="+mj-lt"/>
              <a:buAutoNum type="arabicPeriod"/>
            </a:pPr>
            <a:endParaRPr lang="nl-NL" sz="1700" dirty="0"/>
          </a:p>
          <a:p>
            <a:endParaRPr lang="nl-NL" sz="1700" dirty="0"/>
          </a:p>
        </p:txBody>
      </p:sp>
    </p:spTree>
    <p:extLst>
      <p:ext uri="{BB962C8B-B14F-4D97-AF65-F5344CB8AC3E}">
        <p14:creationId xmlns:p14="http://schemas.microsoft.com/office/powerpoint/2010/main" val="40379124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nl-NL" dirty="0"/>
            </a:br>
            <a:endParaRPr lang="nl-NL" dirty="0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ctr">
              <a:buAutoNum type="arabicPeriod"/>
            </a:pPr>
            <a:endParaRPr lang="nl-NL" dirty="0"/>
          </a:p>
          <a:p>
            <a:pPr marL="342900" indent="-342900" algn="ctr">
              <a:buAutoNum type="arabicPeriod"/>
            </a:pPr>
            <a:endParaRPr lang="nl-NL" dirty="0"/>
          </a:p>
          <a:p>
            <a:pPr algn="ctr"/>
            <a:r>
              <a:rPr lang="nl-NL" sz="2300" spc="-60" dirty="0">
                <a:solidFill>
                  <a:srgbClr val="2494C5"/>
                </a:solidFill>
              </a:rPr>
              <a:t>4. Voorwaarden maatregelen en algemene voorwaarden programma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23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03406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Kenmerken van maatregelen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58" y="1946831"/>
            <a:ext cx="7858180" cy="4273580"/>
          </a:xfrm>
        </p:spPr>
        <p:txBody>
          <a:bodyPr>
            <a:normAutofit/>
          </a:bodyPr>
          <a:lstStyle/>
          <a:p>
            <a:r>
              <a:rPr lang="nl-NL" dirty="0"/>
              <a:t>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24</a:t>
            </a:fld>
            <a:endParaRPr lang="nl-NL" altLang="nl-NL"/>
          </a:p>
        </p:txBody>
      </p:sp>
      <p:sp>
        <p:nvSpPr>
          <p:cNvPr id="2" name="Tijdelijke aanduiding voor inhoud 5">
            <a:extLst>
              <a:ext uri="{FF2B5EF4-FFF2-40B4-BE49-F238E27FC236}">
                <a16:creationId xmlns:a16="http://schemas.microsoft.com/office/drawing/2014/main" id="{21A3D196-34F4-E9B3-757F-2AFB0CF83B9F}"/>
              </a:ext>
            </a:extLst>
          </p:cNvPr>
          <p:cNvSpPr txBox="1">
            <a:spLocks/>
          </p:cNvSpPr>
          <p:nvPr/>
        </p:nvSpPr>
        <p:spPr bwMode="auto">
          <a:xfrm>
            <a:off x="509558" y="2017976"/>
            <a:ext cx="7858180" cy="4273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00" kern="1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800" kern="1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96000" indent="-2520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3"/>
              </a:buBlip>
              <a:defRPr sz="1800" kern="1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4000" algn="l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Tx/>
              <a:buBlip>
                <a:blip r:embed="rId4"/>
              </a:buBlip>
              <a:defRPr sz="1800" kern="1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811213" indent="-176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700" u="sng" dirty="0"/>
              <a:t>Huidige situatie: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Er zijn geen voorwaarden voor maatregelen (dit zijn acties betaald uit regionaal programma)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nl-NL" sz="1700" dirty="0"/>
          </a:p>
          <a:p>
            <a:r>
              <a:rPr lang="nl-NL" sz="1700" u="sng" dirty="0"/>
              <a:t>Nieuwe situatie: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Er zijn zes voorwaarden waar elke maatregel aan moet voldoen.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OCW en SZW toetsen of maatregel aan voorwaarden voldoet.</a:t>
            </a:r>
          </a:p>
          <a:p>
            <a:endParaRPr lang="nl-NL" sz="1700" dirty="0"/>
          </a:p>
          <a:p>
            <a:r>
              <a:rPr lang="nl-NL" sz="1700" u="sng" dirty="0"/>
              <a:t>Argumenten: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Hiermee zorgen we dat regio’s kritisch naar eigen inzet kijken en de kwaliteit van de maatregelen beter wordt </a:t>
            </a:r>
          </a:p>
        </p:txBody>
      </p:sp>
    </p:spTree>
    <p:extLst>
      <p:ext uri="{BB962C8B-B14F-4D97-AF65-F5344CB8AC3E}">
        <p14:creationId xmlns:p14="http://schemas.microsoft.com/office/powerpoint/2010/main" val="21746356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Voorwaarden maatregelen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58" y="1946831"/>
            <a:ext cx="7858180" cy="4273580"/>
          </a:xfrm>
        </p:spPr>
        <p:txBody>
          <a:bodyPr>
            <a:normAutofit/>
          </a:bodyPr>
          <a:lstStyle/>
          <a:p>
            <a:r>
              <a:rPr lang="nl-NL" dirty="0"/>
              <a:t>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25</a:t>
            </a:fld>
            <a:endParaRPr lang="nl-NL" altLang="nl-NL"/>
          </a:p>
        </p:txBody>
      </p:sp>
      <p:sp>
        <p:nvSpPr>
          <p:cNvPr id="2" name="Tijdelijke aanduiding voor inhoud 5">
            <a:extLst>
              <a:ext uri="{FF2B5EF4-FFF2-40B4-BE49-F238E27FC236}">
                <a16:creationId xmlns:a16="http://schemas.microsoft.com/office/drawing/2014/main" id="{21A3D196-34F4-E9B3-757F-2AFB0CF83B9F}"/>
              </a:ext>
            </a:extLst>
          </p:cNvPr>
          <p:cNvSpPr txBox="1">
            <a:spLocks/>
          </p:cNvSpPr>
          <p:nvPr/>
        </p:nvSpPr>
        <p:spPr bwMode="auto">
          <a:xfrm>
            <a:off x="500033" y="1804542"/>
            <a:ext cx="7858180" cy="4273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00" kern="1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800" kern="1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96000" indent="-2520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3"/>
              </a:buBlip>
              <a:defRPr sz="1800" kern="1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4000" algn="l" rtl="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Tx/>
              <a:buBlip>
                <a:blip r:embed="rId4"/>
              </a:buBlip>
              <a:defRPr sz="1800" kern="1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811213" indent="-176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+mj-lt"/>
              <a:buAutoNum type="arabicPeriod"/>
            </a:pPr>
            <a:r>
              <a:rPr lang="nl-NL" sz="1700" dirty="0"/>
              <a:t>Er is een duidelijke relatie tussen een maatregel en de regionale analyse;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700" dirty="0"/>
              <a:t>Een maatregel is gericht op (groepen) jongeren met grote kans om ongediplomeerd uit te vallen of niet aan het werk te komen;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700" dirty="0"/>
              <a:t>Er is beschreven hoe de maatregel zich verhoudt tot de wettelijke taken en budgetten van organisatie(s) en waarom aanvullende inzet vanuit het regionaal programma nodig is;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700" dirty="0"/>
              <a:t>De maatregel is tenminste toegankelijk voor alle jongeren schoolgaand en/of woonachtig in betreffende regio;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700" dirty="0"/>
              <a:t>Er is duidelijk beschreven wat het beoogde maatschappelijke effect is (niet alleen output). Er wordt aannemelijk gemaakt dat een maatregel effectief is; 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1700" dirty="0"/>
              <a:t>Elke regio heeft (een) maatregel(en) gericht op ‘hulp in de school’ en ‘ondersteuning op de werkplek’ </a:t>
            </a:r>
          </a:p>
        </p:txBody>
      </p:sp>
    </p:spTree>
    <p:extLst>
      <p:ext uri="{BB962C8B-B14F-4D97-AF65-F5344CB8AC3E}">
        <p14:creationId xmlns:p14="http://schemas.microsoft.com/office/powerpoint/2010/main" val="14263870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nl-NL" dirty="0"/>
            </a:br>
            <a:endParaRPr lang="nl-NL" dirty="0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ctr">
              <a:buAutoNum type="arabicPeriod"/>
            </a:pPr>
            <a:endParaRPr lang="nl-NL" dirty="0"/>
          </a:p>
          <a:p>
            <a:pPr marL="342900" indent="-342900" algn="ctr">
              <a:buAutoNum type="arabicPeriod"/>
            </a:pPr>
            <a:endParaRPr lang="nl-NL" dirty="0"/>
          </a:p>
          <a:p>
            <a:pPr algn="ctr"/>
            <a:r>
              <a:rPr lang="nl-NL" sz="2300" spc="-60" dirty="0">
                <a:solidFill>
                  <a:srgbClr val="2494C5"/>
                </a:solidFill>
              </a:rPr>
              <a:t>5. Facilitering van regio’s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26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29081867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Facilitering regio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58" y="1946831"/>
            <a:ext cx="7858180" cy="4273580"/>
          </a:xfrm>
        </p:spPr>
        <p:txBody>
          <a:bodyPr>
            <a:normAutofit/>
          </a:bodyPr>
          <a:lstStyle/>
          <a:p>
            <a:r>
              <a:rPr lang="nl-NL" dirty="0"/>
              <a:t>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27</a:t>
            </a:fld>
            <a:endParaRPr lang="nl-NL" altLang="nl-NL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35BF901A-61D5-DE3F-8208-CFF6C06B37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599" y="1804542"/>
            <a:ext cx="8800926" cy="3363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547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Doelen vandaag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85750" indent="-285750">
              <a:buFontTx/>
              <a:buChar char="-"/>
            </a:pPr>
            <a:r>
              <a:rPr lang="nl-NL" sz="1700" dirty="0"/>
              <a:t>Input ophalen voor regeling vsv en van school naar werk</a:t>
            </a:r>
          </a:p>
          <a:p>
            <a:pPr marL="285750" indent="-285750">
              <a:buFontTx/>
              <a:buChar char="-"/>
            </a:pPr>
            <a:r>
              <a:rPr lang="nl-NL" sz="1700" dirty="0"/>
              <a:t>Jullie informeren over aanscherpingen wetsvoorstel van school naar duurzaam werk en de hoofdlijnen van de regeling</a:t>
            </a:r>
          </a:p>
          <a:p>
            <a:pPr marL="285750" indent="-285750">
              <a:buFontTx/>
              <a:buChar char="-"/>
            </a:pPr>
            <a:endParaRPr lang="nl-NL" sz="1700" dirty="0"/>
          </a:p>
          <a:p>
            <a:endParaRPr lang="nl-NL" sz="1700" b="1" dirty="0"/>
          </a:p>
          <a:p>
            <a:endParaRPr lang="nl-NL" sz="1700" b="1" dirty="0"/>
          </a:p>
          <a:p>
            <a:endParaRPr lang="nl-NL" sz="1700" b="1" dirty="0"/>
          </a:p>
          <a:p>
            <a:r>
              <a:rPr lang="nl-NL" sz="1700" b="1" dirty="0"/>
              <a:t>Disclaimer:</a:t>
            </a:r>
          </a:p>
          <a:p>
            <a:pPr marL="285750" indent="-285750">
              <a:buFontTx/>
              <a:buChar char="-"/>
            </a:pPr>
            <a:r>
              <a:rPr lang="nl-NL" sz="1700" dirty="0"/>
              <a:t>De informatie over de nieuwe regeling is onder voorbehoud van politieke besluitvorming en kan aangepast worden na feedback van regio’s en externe partijen.</a:t>
            </a:r>
          </a:p>
          <a:p>
            <a:pPr marL="285750" indent="-285750">
              <a:buFontTx/>
              <a:buChar char="-"/>
            </a:pPr>
            <a:r>
              <a:rPr lang="nl-NL" sz="1700" dirty="0"/>
              <a:t>De voorstellen zijn bedoeld voor eerste beeld en om input op te halen</a:t>
            </a:r>
          </a:p>
          <a:p>
            <a:pPr marL="285750" indent="-285750">
              <a:buFontTx/>
              <a:buChar char="-"/>
            </a:pPr>
            <a:endParaRPr lang="nl-NL" sz="1700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3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538469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nl-NL" dirty="0"/>
            </a:br>
            <a:endParaRPr lang="nl-NL" dirty="0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ctr">
              <a:buAutoNum type="arabicPeriod"/>
            </a:pPr>
            <a:endParaRPr lang="nl-NL" dirty="0"/>
          </a:p>
          <a:p>
            <a:pPr marL="342900" indent="-342900" algn="ctr">
              <a:buAutoNum type="arabicPeriod"/>
            </a:pPr>
            <a:endParaRPr lang="nl-NL" dirty="0"/>
          </a:p>
          <a:p>
            <a:pPr algn="ctr"/>
            <a:r>
              <a:rPr lang="nl-NL" sz="2300" spc="-60" dirty="0">
                <a:solidFill>
                  <a:srgbClr val="2494C5"/>
                </a:solidFill>
              </a:rPr>
              <a:t>Terugkoppeling belangrijkste aanscherpingen wetsvoorstel van school naar duurzaam werk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4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2722307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E5DA7C-0272-7F0E-096E-9FAF4A3C8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Kern wetsvoorstel van school naar duurzaam werk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2A6A1AC-84F0-6596-73AB-30FB6C6B5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nl-NL" dirty="0"/>
              <a:t>Scholen bieden aanvullende loopbaanbegeleiding tijdens het onderwijs en na diplomering, gericht op overstap naar werk;</a:t>
            </a:r>
          </a:p>
          <a:p>
            <a:pPr marL="285750" indent="-285750">
              <a:buFontTx/>
              <a:buChar char="-"/>
            </a:pPr>
            <a:r>
              <a:rPr lang="nl-NL" dirty="0"/>
              <a:t>Doorstroompunt biedt jongeren zonder startkwalificatie ondersteuning terug naar school, naar werk of combinatie hiervan;</a:t>
            </a:r>
          </a:p>
          <a:p>
            <a:pPr marL="285750" indent="-285750">
              <a:buFontTx/>
              <a:buChar char="-"/>
            </a:pPr>
            <a:r>
              <a:rPr lang="nl-NL" dirty="0"/>
              <a:t>Gemeenten bieden begeleiding naar duurzaam werk;</a:t>
            </a:r>
          </a:p>
          <a:p>
            <a:pPr marL="285750" indent="-285750">
              <a:buFontTx/>
              <a:buChar char="-"/>
            </a:pPr>
            <a:r>
              <a:rPr lang="nl-NL" dirty="0"/>
              <a:t>Partijen werken verplicht samen in regionaal programma.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4DEBE28-5DCB-5193-898D-453EACFE7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5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31886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Aanvulling: ook aanvullende loopbaanbegeleiding voor pro en vso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nl-NL" sz="17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Voorstel is om aanvullende loopbaanbegeleiding (voorheen ‘nazorg) ook voor pro en vso te regelen.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Hiervoor komt ook budget beschikbaar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6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2184457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Verduidelijking rollen en verantwoordelijkheden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1700" dirty="0"/>
              <a:t>Duidelijker gemaakt dat:</a:t>
            </a:r>
          </a:p>
          <a:p>
            <a:pPr marL="465138" lvl="1" indent="-285750">
              <a:buFont typeface="Wingdings" panose="05000000000000000000" pitchFamily="2" charset="2"/>
              <a:buChar char="§"/>
            </a:pPr>
            <a:r>
              <a:rPr lang="nl-NL" sz="1700" dirty="0"/>
              <a:t>De school kan de gemeente betrekken, onder andere bij aanvullende loopbaanbegeleiding</a:t>
            </a:r>
          </a:p>
          <a:p>
            <a:pPr marL="465138" lvl="1" indent="-285750">
              <a:buFont typeface="Wingdings" panose="05000000000000000000" pitchFamily="2" charset="2"/>
              <a:buChar char="§"/>
            </a:pPr>
            <a:r>
              <a:rPr lang="nl-NL" sz="1700" dirty="0"/>
              <a:t>Na diplomering kan de gemeente de ondersteuning voortzetten. Gebruik overgangsdocument;</a:t>
            </a:r>
          </a:p>
          <a:p>
            <a:pPr marL="465138" lvl="1" indent="-285750">
              <a:buFont typeface="Wingdings" panose="05000000000000000000" pitchFamily="2" charset="2"/>
              <a:buChar char="§"/>
            </a:pPr>
            <a:r>
              <a:rPr lang="nl-NL" sz="1700" dirty="0"/>
              <a:t>Verplicht aanbod aanvullende loopbaanbegeleiding pro, vso, entree en bol niveau 2;</a:t>
            </a:r>
          </a:p>
          <a:p>
            <a:pPr marL="465138" lvl="1" indent="-285750">
              <a:buFont typeface="Wingdings" panose="05000000000000000000" pitchFamily="2" charset="2"/>
              <a:buChar char="§"/>
            </a:pPr>
            <a:r>
              <a:rPr lang="nl-NL" sz="1700" dirty="0"/>
              <a:t>‘Kan’-bepaling andere mbo-studenten, gemeenten en Doorstroompunt;</a:t>
            </a:r>
          </a:p>
          <a:p>
            <a:pPr marL="465138" lvl="1" indent="-285750">
              <a:buFont typeface="Wingdings" panose="05000000000000000000" pitchFamily="2" charset="2"/>
              <a:buChar char="§"/>
            </a:pPr>
            <a:r>
              <a:rPr lang="nl-NL" sz="1700" dirty="0"/>
              <a:t>Gemeente kan op verzoek hbo en wo- student ondersteuning bieden tijdens schooltijd;</a:t>
            </a:r>
          </a:p>
          <a:p>
            <a:pPr marL="465138" lvl="1" indent="-285750">
              <a:buFont typeface="Wingdings" panose="05000000000000000000" pitchFamily="2" charset="2"/>
              <a:buChar char="§"/>
            </a:pPr>
            <a:r>
              <a:rPr lang="nl-NL" sz="1700" dirty="0"/>
              <a:t>De gemeente kan de expertise van het Doorstroompunt inschakelen om te bekijken of een jongere terug naar het onderwijs kan.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7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271478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Zicht op omvang doelgroep en bekostiging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Met </a:t>
            </a:r>
            <a:r>
              <a:rPr lang="nl-NL" sz="1700" dirty="0" err="1"/>
              <a:t>webinar</a:t>
            </a:r>
            <a:r>
              <a:rPr lang="nl-NL" sz="1700" dirty="0"/>
              <a:t> inzicht verschaft in de regionale budgetten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In de toelichting is opgenomen dat budget regionaal programma structureel op de begroting van OCW staat.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700" dirty="0"/>
              <a:t>Komende periode worden regio’s gefaciliteerd met onderzoek, data, producten en kennissessies (meer hierover bij ‘facilitering regio’s’).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8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22349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873B343-10CE-4276-AD1A-CAEA5380C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nl-NL" dirty="0"/>
            </a:br>
            <a:endParaRPr lang="nl-NL" dirty="0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EE358B7-B5D8-4E48-B379-C990F4475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ctr">
              <a:buAutoNum type="arabicPeriod"/>
            </a:pPr>
            <a:endParaRPr lang="nl-NL" dirty="0"/>
          </a:p>
          <a:p>
            <a:pPr marL="342900" indent="-342900" algn="ctr">
              <a:buAutoNum type="arabicPeriod"/>
            </a:pPr>
            <a:endParaRPr lang="nl-NL" dirty="0"/>
          </a:p>
          <a:p>
            <a:pPr algn="ctr"/>
            <a:r>
              <a:rPr lang="nl-NL" sz="2300" spc="-60" dirty="0">
                <a:solidFill>
                  <a:srgbClr val="2494C5"/>
                </a:solidFill>
              </a:rPr>
              <a:t>Hoofdlijnen regeling en regionaal programma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F4BE297-6F1E-4FA9-8B3F-74A02F1C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76CDB-2C47-4F15-AC7A-74218E48AC9A}" type="slidenum">
              <a:rPr lang="nl-NL" altLang="nl-NL" smtClean="0"/>
              <a:pPr/>
              <a:t>9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125517093"/>
      </p:ext>
    </p:extLst>
  </p:cSld>
  <p:clrMapOvr>
    <a:masterClrMapping/>
  </p:clrMapOvr>
</p:sld>
</file>

<file path=ppt/theme/theme1.xml><?xml version="1.0" encoding="utf-8"?>
<a:theme xmlns:a="http://schemas.openxmlformats.org/drawingml/2006/main" name="Sjabloon Standaard Onderwijs">
  <a:themeElements>
    <a:clrScheme name="">
      <a:dk1>
        <a:srgbClr val="000000"/>
      </a:dk1>
      <a:lt1>
        <a:srgbClr val="FFFFFF"/>
      </a:lt1>
      <a:dk2>
        <a:srgbClr val="9ACCD4"/>
      </a:dk2>
      <a:lt2>
        <a:srgbClr val="EEECE1"/>
      </a:lt2>
      <a:accent1>
        <a:srgbClr val="9ACCD4"/>
      </a:accent1>
      <a:accent2>
        <a:srgbClr val="6ED9AD"/>
      </a:accent2>
      <a:accent3>
        <a:srgbClr val="FFFFFF"/>
      </a:accent3>
      <a:accent4>
        <a:srgbClr val="000000"/>
      </a:accent4>
      <a:accent5>
        <a:srgbClr val="CAE2E6"/>
      </a:accent5>
      <a:accent6>
        <a:srgbClr val="63C49C"/>
      </a:accent6>
      <a:hlink>
        <a:srgbClr val="4E9625"/>
      </a:hlink>
      <a:folHlink>
        <a:srgbClr val="60652A"/>
      </a:folHlink>
    </a:clrScheme>
    <a:fontScheme name="Titelpagina zonder afbeelding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telpagina zonder afbeelding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houd letter">
  <a:themeElements>
    <a:clrScheme name="">
      <a:dk1>
        <a:srgbClr val="000000"/>
      </a:dk1>
      <a:lt1>
        <a:srgbClr val="FFFFFF"/>
      </a:lt1>
      <a:dk2>
        <a:srgbClr val="9ACCD4"/>
      </a:dk2>
      <a:lt2>
        <a:srgbClr val="EEECE1"/>
      </a:lt2>
      <a:accent1>
        <a:srgbClr val="9ACCD4"/>
      </a:accent1>
      <a:accent2>
        <a:srgbClr val="6ED9AD"/>
      </a:accent2>
      <a:accent3>
        <a:srgbClr val="FFFFFF"/>
      </a:accent3>
      <a:accent4>
        <a:srgbClr val="000000"/>
      </a:accent4>
      <a:accent5>
        <a:srgbClr val="CAE2E6"/>
      </a:accent5>
      <a:accent6>
        <a:srgbClr val="63C49C"/>
      </a:accent6>
      <a:hlink>
        <a:srgbClr val="4E9625"/>
      </a:hlink>
      <a:folHlink>
        <a:srgbClr val="60652A"/>
      </a:folHlink>
    </a:clrScheme>
    <a:fontScheme name="Inhoud let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letter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nhoud bullet">
  <a:themeElements>
    <a:clrScheme name="">
      <a:dk1>
        <a:srgbClr val="000000"/>
      </a:dk1>
      <a:lt1>
        <a:srgbClr val="FFFFFF"/>
      </a:lt1>
      <a:dk2>
        <a:srgbClr val="9ACCD4"/>
      </a:dk2>
      <a:lt2>
        <a:srgbClr val="EEECE1"/>
      </a:lt2>
      <a:accent1>
        <a:srgbClr val="9ACCD4"/>
      </a:accent1>
      <a:accent2>
        <a:srgbClr val="6ED9AD"/>
      </a:accent2>
      <a:accent3>
        <a:srgbClr val="FFFFFF"/>
      </a:accent3>
      <a:accent4>
        <a:srgbClr val="000000"/>
      </a:accent4>
      <a:accent5>
        <a:srgbClr val="CAE2E6"/>
      </a:accent5>
      <a:accent6>
        <a:srgbClr val="63C49C"/>
      </a:accent6>
      <a:hlink>
        <a:srgbClr val="4E9625"/>
      </a:hlink>
      <a:folHlink>
        <a:srgbClr val="60652A"/>
      </a:folHlink>
    </a:clrScheme>
    <a:fontScheme name="Inhoud bull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bullet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Standaardontwerp">
  <a:themeElements>
    <a:clrScheme name="">
      <a:dk1>
        <a:srgbClr val="000000"/>
      </a:dk1>
      <a:lt1>
        <a:srgbClr val="FFFFFF"/>
      </a:lt1>
      <a:dk2>
        <a:srgbClr val="9ACCD4"/>
      </a:dk2>
      <a:lt2>
        <a:srgbClr val="EEECE1"/>
      </a:lt2>
      <a:accent1>
        <a:srgbClr val="9ACCD4"/>
      </a:accent1>
      <a:accent2>
        <a:srgbClr val="6ED9AD"/>
      </a:accent2>
      <a:accent3>
        <a:srgbClr val="FFFFFF"/>
      </a:accent3>
      <a:accent4>
        <a:srgbClr val="000000"/>
      </a:accent4>
      <a:accent5>
        <a:srgbClr val="CAE2E6"/>
      </a:accent5>
      <a:accent6>
        <a:srgbClr val="63C49C"/>
      </a:accent6>
      <a:hlink>
        <a:srgbClr val="4E9625"/>
      </a:hlink>
      <a:folHlink>
        <a:srgbClr val="60652A"/>
      </a:folHlink>
    </a:clrScheme>
    <a:fontScheme name="1_Standaardontwerp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 kolommen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Sjabloon Standaard Onderwijs</Template>
  <TotalTime>588</TotalTime>
  <Words>1331</Words>
  <Application>Microsoft Office PowerPoint</Application>
  <PresentationFormat>Diavoorstelling (4:3)</PresentationFormat>
  <Paragraphs>231</Paragraphs>
  <Slides>27</Slides>
  <Notes>13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4</vt:i4>
      </vt:variant>
      <vt:variant>
        <vt:lpstr>Diatitels</vt:lpstr>
      </vt:variant>
      <vt:variant>
        <vt:i4>27</vt:i4>
      </vt:variant>
    </vt:vector>
  </HeadingPairs>
  <TitlesOfParts>
    <vt:vector size="35" baseType="lpstr">
      <vt:lpstr>Arial</vt:lpstr>
      <vt:lpstr>Calibri</vt:lpstr>
      <vt:lpstr>Verdana</vt:lpstr>
      <vt:lpstr>Wingdings</vt:lpstr>
      <vt:lpstr>Sjabloon Standaard Onderwijs</vt:lpstr>
      <vt:lpstr>Inhoud letter</vt:lpstr>
      <vt:lpstr>Inhoud bullet</vt:lpstr>
      <vt:lpstr>1_Standaardontwerp</vt:lpstr>
      <vt:lpstr>Bijeenkomst regionaal programma</vt:lpstr>
      <vt:lpstr>Programma vandaag</vt:lpstr>
      <vt:lpstr>Doelen vandaag</vt:lpstr>
      <vt:lpstr> </vt:lpstr>
      <vt:lpstr>Kern wetsvoorstel van school naar duurzaam werk</vt:lpstr>
      <vt:lpstr>Aanvulling: ook aanvullende loopbaanbegeleiding voor pro en vso</vt:lpstr>
      <vt:lpstr>Verduidelijking rollen en verantwoordelijkheden</vt:lpstr>
      <vt:lpstr>Zicht op omvang doelgroep en bekostiging</vt:lpstr>
      <vt:lpstr> </vt:lpstr>
      <vt:lpstr>Nieuwe regeling vsv en van school naar werk</vt:lpstr>
      <vt:lpstr>Rolverdeling regionaal programma</vt:lpstr>
      <vt:lpstr>Onderdelen regionaal programma</vt:lpstr>
      <vt:lpstr> </vt:lpstr>
      <vt:lpstr>Regionale analyse</vt:lpstr>
      <vt:lpstr> </vt:lpstr>
      <vt:lpstr>Twee doelen</vt:lpstr>
      <vt:lpstr>Doel 1: tegengaan voortijdig schoolverlaten</vt:lpstr>
      <vt:lpstr>Doel 1: tegengaan voortijdig schoolverlaten</vt:lpstr>
      <vt:lpstr>Doel 2: Zoveel mogelijk jongeren volgen onderwijs en/of werken.</vt:lpstr>
      <vt:lpstr> </vt:lpstr>
      <vt:lpstr>Afspraken in regionaal programma</vt:lpstr>
      <vt:lpstr>Thema’s waar regio’s tenminste afspraken over maken:</vt:lpstr>
      <vt:lpstr> </vt:lpstr>
      <vt:lpstr>Kenmerken van maatregelen</vt:lpstr>
      <vt:lpstr>Voorwaarden maatregelen</vt:lpstr>
      <vt:lpstr> </vt:lpstr>
      <vt:lpstr>Facilitering regio</vt:lpstr>
    </vt:vector>
  </TitlesOfParts>
  <Company>Ministerie van OCW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Honer, Hanneke</dc:creator>
  <cp:lastModifiedBy>Smakman, Robbert</cp:lastModifiedBy>
  <cp:revision>166</cp:revision>
  <dcterms:created xsi:type="dcterms:W3CDTF">2020-07-20T15:36:43Z</dcterms:created>
  <dcterms:modified xsi:type="dcterms:W3CDTF">2024-02-12T10:14:09Z</dcterms:modified>
</cp:coreProperties>
</file>