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002" r:id="rId5"/>
    <p:sldId id="1009" r:id="rId6"/>
    <p:sldId id="284" r:id="rId7"/>
    <p:sldId id="1004" r:id="rId8"/>
    <p:sldId id="1003" r:id="rId9"/>
    <p:sldId id="306" r:id="rId10"/>
    <p:sldId id="1007" r:id="rId11"/>
    <p:sldId id="277" r:id="rId12"/>
    <p:sldId id="1005" r:id="rId13"/>
    <p:sldId id="1025" r:id="rId14"/>
    <p:sldId id="1006" r:id="rId15"/>
    <p:sldId id="1016" r:id="rId16"/>
    <p:sldId id="1017" r:id="rId17"/>
    <p:sldId id="1018" r:id="rId18"/>
    <p:sldId id="1020" r:id="rId19"/>
    <p:sldId id="1019" r:id="rId20"/>
    <p:sldId id="1021" r:id="rId21"/>
    <p:sldId id="1024" r:id="rId22"/>
    <p:sldId id="1011" r:id="rId23"/>
    <p:sldId id="1010" r:id="rId24"/>
    <p:sldId id="1023" r:id="rId25"/>
    <p:sldId id="1022" r:id="rId26"/>
    <p:sldId id="999" r:id="rId27"/>
  </p:sldIdLst>
  <p:sldSz cx="18288000" cy="10287000"/>
  <p:notesSz cx="6858000" cy="9945688"/>
  <p:embeddedFontLs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aleway Bold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787"/>
    <a:srgbClr val="6A247E"/>
    <a:srgbClr val="D2E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1307" autoAdjust="0"/>
  </p:normalViewPr>
  <p:slideViewPr>
    <p:cSldViewPr>
      <p:cViewPr varScale="1">
        <p:scale>
          <a:sx n="50" d="100"/>
          <a:sy n="50" d="100"/>
        </p:scale>
        <p:origin x="83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2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285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285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8B02CBEF-70B1-4BCC-B8C7-264CFDA16ACC}" type="datetimeFigureOut">
              <a:rPr lang="nl-NL" smtClean="0"/>
              <a:pPr/>
              <a:t>20-6-2025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F58FBAC2-EFB9-4FD2-8532-B47869801C6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AE38E8DD-65F2-47A2-A874-94A38F5F8F5A}" type="datetimeFigureOut">
              <a:rPr lang="nl-NL" smtClean="0"/>
              <a:pPr/>
              <a:t>20-6-2025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4600"/>
            <a:ext cx="59626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9011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E9197295-F87F-4F62-AF8D-30E49BFE9D3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37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24894-7982-9E06-E526-AB6DB143E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57538D-C3BA-DCF0-8481-788060EDC4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5BB38B6-B26B-6D52-2817-E1294EE29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4DDAB2-A3DC-75D3-A997-C2230BEDC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22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278E6-784B-0546-0AD3-FBF70FDB6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4F1DC6-BB2F-D526-BA1C-936859F30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FFAAAE-7578-AD12-8D9E-4E88ED247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gaat hier dus om na diplomering, dus ondersteuning bij arbeidsinschakeling</a:t>
            </a:r>
          </a:p>
          <a:p>
            <a:endParaRPr lang="nl-NL" dirty="0"/>
          </a:p>
          <a:p>
            <a:r>
              <a:rPr lang="nl-NL" dirty="0"/>
              <a:t>Tijdens onderwijs gaat om andere dingen:</a:t>
            </a:r>
          </a:p>
          <a:p>
            <a:pPr marL="171450" indent="-171450">
              <a:buFontTx/>
              <a:buChar char="-"/>
            </a:pPr>
            <a:r>
              <a:rPr lang="nl-NL" dirty="0"/>
              <a:t>Doorstroomtafels</a:t>
            </a:r>
          </a:p>
          <a:p>
            <a:pPr marL="171450" indent="-171450">
              <a:buFontTx/>
              <a:buChar char="-"/>
            </a:pPr>
            <a:r>
              <a:rPr lang="nl-NL" dirty="0"/>
              <a:t>Vacatures delen</a:t>
            </a:r>
          </a:p>
          <a:p>
            <a:pPr marL="171450" indent="-171450">
              <a:buFontTx/>
              <a:buChar char="-"/>
            </a:pPr>
            <a:r>
              <a:rPr lang="nl-NL" dirty="0"/>
              <a:t>Banenmarkten en event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31049B-0F49-8970-EFD3-0D1E4B511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74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F7EB8-D44F-78DB-4C3E-7EBA5AC4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9B54AD1-9086-AB3A-68B8-D10BE5B00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21F24C2-33BD-EB96-1B8A-8D09BCA1B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Beleidsafspraken over de samenwerking zijn bedoeld om samenwerking op casusniveau te vergemakkelijken.</a:t>
            </a:r>
          </a:p>
          <a:p>
            <a:endParaRPr lang="nl-NL" dirty="0"/>
          </a:p>
          <a:p>
            <a:r>
              <a:rPr lang="nl-NL" dirty="0"/>
              <a:t>Regionaal Programma is afgestemd op en met het beleid van scholen, Doorstroompunten en gemeenten</a:t>
            </a:r>
          </a:p>
          <a:p>
            <a:r>
              <a:rPr lang="nl-NL" dirty="0"/>
              <a:t>Het RP is daarmee volgend op eigen beleid en wettelijke taken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D2331C-A580-0BB5-B382-93A91B5C7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51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B2BCC-8C18-B226-F2BD-1D7B33537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A688D46-072B-DB14-4B10-831F693EF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26FF12-C9DD-C059-6AC8-C5B813535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nl-NL" baseline="0" dirty="0"/>
              <a:t>Wat weten jullie van het overgangsdocument?</a:t>
            </a:r>
          </a:p>
          <a:p>
            <a:pPr>
              <a:buFont typeface="Arial" pitchFamily="34" charset="0"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A64CCC-26C6-A44C-784C-E78A7AC50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793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770E8-001C-4408-58AE-747205D06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7FF5F6E-C177-0F6D-6A3E-18D2C0A67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376D7B2-35A0-505E-3CDC-4EAD5C8E9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Advies vanuit het veld </a:t>
            </a:r>
            <a:r>
              <a:rPr lang="nl-NL" dirty="0" err="1"/>
              <a:t>intertijd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/>
              <a:t>Richt het OD in langs de lijnen van de 4 transitiedomeinen</a:t>
            </a:r>
          </a:p>
          <a:p>
            <a:r>
              <a:rPr lang="nl-NL" dirty="0"/>
              <a:t>Werken</a:t>
            </a:r>
          </a:p>
          <a:p>
            <a:r>
              <a:rPr lang="nl-NL" dirty="0"/>
              <a:t>Wonen &amp; vrije tijd</a:t>
            </a:r>
          </a:p>
          <a:p>
            <a:r>
              <a:rPr lang="nl-NL" dirty="0"/>
              <a:t>Burgerschap</a:t>
            </a:r>
          </a:p>
          <a:p>
            <a:r>
              <a:rPr lang="nl-NL" dirty="0"/>
              <a:t>Leergebieden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ECE9EE-43C1-5017-0F41-7DC8F9B34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192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13AC2-EB62-A4F6-2813-AAF56240D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1864A5F-B9E6-FEC0-355A-5727EC9C3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52E9600-227A-1513-49D4-77FE43693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Maar let op:</a:t>
            </a:r>
          </a:p>
          <a:p>
            <a:endParaRPr lang="nl-NL" dirty="0"/>
          </a:p>
          <a:p>
            <a:r>
              <a:rPr lang="nl-NL" dirty="0"/>
              <a:t>De leerling moet toestemming geven, dat het verstrekt wordt.</a:t>
            </a:r>
          </a:p>
          <a:p>
            <a:endParaRPr lang="nl-NL" dirty="0"/>
          </a:p>
          <a:p>
            <a:r>
              <a:rPr lang="nl-NL" dirty="0"/>
              <a:t>Maar dat past binnen het vrijwillige karakter van de aanvullende loopbaanbegeleiding, waar de jongere ook in moet toestemmen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8C520F-AB83-5FB8-B760-8F664C759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80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84487-13CD-D345-240D-1B7F42DE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8B5D3ED-B265-F939-C954-160C1B9BE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5C6D38E-0FD2-5251-01E4-42125F37D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Dat is dus een andere insteek dan het overgangsdocument uit de wet. </a:t>
            </a:r>
          </a:p>
          <a:p>
            <a:endParaRPr lang="nl-NL" dirty="0"/>
          </a:p>
          <a:p>
            <a:r>
              <a:rPr lang="nl-NL" dirty="0"/>
              <a:t>Wees daar alert op.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42507-BAD3-B85A-AEAD-72CD03D08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724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0B910-8EE7-1706-6EA1-3B45202F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5020D10-C050-5C43-CE5A-DF6EDD300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41747EB-A904-B47C-1666-E5707B2DA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Gemaakt door De Beleidsonderzoekers</a:t>
            </a:r>
          </a:p>
          <a:p>
            <a:endParaRPr lang="nl-NL" dirty="0"/>
          </a:p>
          <a:p>
            <a:r>
              <a:rPr lang="nl-NL" dirty="0"/>
              <a:t>Tijdig opstellen betekent vroegtijdig weten of het nodig gaat zijn</a:t>
            </a:r>
          </a:p>
          <a:p>
            <a:endParaRPr lang="nl-NL" dirty="0"/>
          </a:p>
          <a:p>
            <a:r>
              <a:rPr lang="nl-NL" dirty="0"/>
              <a:t>Ook al wordt het niet ingezet, dan zou het nog een belangrijk ding kunnen zijn.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8A8BC3-1B88-EDE5-8D17-0C8C2C2FD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670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A7D67-F21E-2B8D-0C21-371C2863C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AF867E9-15F8-B32D-5446-9FE782F51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3A2D46A-869E-6E72-D5DB-67D911B6D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Zoek vooral de samenwerking in de regio.</a:t>
            </a:r>
          </a:p>
          <a:p>
            <a:r>
              <a:rPr lang="nl-NL" dirty="0"/>
              <a:t>Ook gemeenten hebben last van verschillende formats.</a:t>
            </a:r>
          </a:p>
          <a:p>
            <a:r>
              <a:rPr lang="nl-NL" dirty="0"/>
              <a:t>Dus trek vooral samen op en begrijp elkaar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11CF87-851F-6EA9-12CE-5117A5F28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838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D99FA-8A44-082E-D76C-03A99E07A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8DDFCC0-8AB5-1F7F-9B7D-EBC955160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56A11C5-B087-9EB6-F9DC-D3CFFA326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nl-NL" baseline="0" dirty="0"/>
              <a:t>Wat weten jullie van het overgangsdocument?</a:t>
            </a:r>
          </a:p>
          <a:p>
            <a:pPr>
              <a:buFont typeface="Arial" pitchFamily="34" charset="0"/>
              <a:buNone/>
            </a:pP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6AEE8B-7DB1-D8E8-2F34-AD1938FD6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791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65F53-153D-E079-0A97-E6C2BF6F3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9033C3B-8C48-2E9F-E3AE-CF69ED5C8C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081C425-7B50-A30E-F8E7-C9DE1B6D3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Nogmaals benoemen: alle leerlingen tijdens en alleen de echt </a:t>
            </a:r>
            <a:r>
              <a:rPr lang="nl-NL" dirty="0" err="1"/>
              <a:t>uitstromers</a:t>
            </a:r>
            <a:r>
              <a:rPr lang="nl-NL" dirty="0"/>
              <a:t> na  diplomering</a:t>
            </a:r>
          </a:p>
          <a:p>
            <a:endParaRPr lang="nl-NL" dirty="0"/>
          </a:p>
          <a:p>
            <a:r>
              <a:rPr lang="nl-NL" dirty="0"/>
              <a:t>Bij voortzetten ondersteuning door gemeente neemt gemeente de regio over.</a:t>
            </a:r>
          </a:p>
          <a:p>
            <a:r>
              <a:rPr lang="nl-NL" dirty="0"/>
              <a:t>Dan is ook het overgangsdocument verplicht</a:t>
            </a:r>
          </a:p>
          <a:p>
            <a:endParaRPr lang="nl-NL" dirty="0"/>
          </a:p>
          <a:p>
            <a:r>
              <a:rPr lang="nl-NL" dirty="0"/>
              <a:t>Ondersteuning kan heel gevarieerd zijn.</a:t>
            </a:r>
          </a:p>
          <a:p>
            <a:r>
              <a:rPr lang="nl-NL" dirty="0"/>
              <a:t>Hoe eerder je gemeente daarbij betrekt, hoe beter. </a:t>
            </a:r>
          </a:p>
          <a:p>
            <a:r>
              <a:rPr lang="nl-NL" dirty="0"/>
              <a:t>Dus doorstroomtafels, vacaturebanken, </a:t>
            </a:r>
            <a:r>
              <a:rPr lang="nl-NL" dirty="0" err="1"/>
              <a:t>etc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ECDD6A-62B1-CA48-79E2-B5345F85A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21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89C34-243F-E643-DB19-75E1CE15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EDF6EC-5078-67C4-9D46-E5F44F601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3E01DD7-73F8-5D0A-76D9-104A379AF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dirty="0">
              <a:latin typeface="Raleway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3345BC-D7B0-202A-322C-BD32336D3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9896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C1CF8-EB69-6D33-ADA4-0A011B2E7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7A50DCC-F1B7-495C-63DB-87F335D04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5E3BDE6-2811-B80B-0C16-38B9134E2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eigen beleid gaat voor.</a:t>
            </a:r>
          </a:p>
          <a:p>
            <a:r>
              <a:rPr lang="nl-NL" dirty="0"/>
              <a:t>Daarop is het regionale programma afgestemd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A6C27C-9551-0A14-2CD9-5AA936C38C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078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2303-79BB-DE17-5C17-3A92E7229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1BA7CAB-34EE-97A9-43A0-D08E4AB08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7D8E4EC-C7BB-78DC-31C6-026B1E987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F8D5C0-E6F2-A8A1-7F95-DB35B56F3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640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5956D-CDB7-42EC-C373-65546E2E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2FA5CCD-CC6A-531A-B1DC-88B97E76A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F0311CC-67C1-5BE2-055F-877E00757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32F51D-CE0F-128F-5AEB-D40813E860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657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59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latin typeface="Raleway" pitchFamily="2" charset="0"/>
              </a:rPr>
              <a:t>Actieplan Jeugdwerkeloosheid (2009 – 2011)  en Regionale Aanpak Jeugdwerkeloosheid (2013)</a:t>
            </a:r>
          </a:p>
          <a:p>
            <a:r>
              <a:rPr lang="nl-NL" sz="1200" dirty="0">
                <a:latin typeface="Raleway" pitchFamily="2" charset="0"/>
              </a:rPr>
              <a:t>Pilots 6 regio’s  voor begeleiding jongeren mbo</a:t>
            </a:r>
          </a:p>
          <a:p>
            <a:r>
              <a:rPr lang="nl-NL" sz="1200" dirty="0">
                <a:latin typeface="Raleway" pitchFamily="2" charset="0"/>
              </a:rPr>
              <a:t>Diverse aanpakken: Route Arbeid, transitieroute, Participatiescan</a:t>
            </a:r>
          </a:p>
          <a:p>
            <a:endParaRPr lang="nl-NL" sz="1200" dirty="0">
              <a:latin typeface="Raleway" pitchFamily="2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9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5C7A8-450C-5816-A517-D475307D3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5BB6DFE-EBCC-F5E5-DC25-53075CF29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1BE0359-93C8-294B-2AD4-40294A721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118">
              <a:defRPr/>
            </a:pPr>
            <a:r>
              <a:rPr lang="nl-NL" dirty="0"/>
              <a:t>De wet moet een antwoord zijn voor problemen, die ook de jongeren ervaren en benoemen. </a:t>
            </a:r>
          </a:p>
          <a:p>
            <a:pPr defTabSz="956118">
              <a:defRPr/>
            </a:pPr>
            <a:r>
              <a:rPr lang="nl-NL" dirty="0"/>
              <a:t>Startkwalificatie geeft meer kansen</a:t>
            </a:r>
          </a:p>
          <a:p>
            <a:pPr defTabSz="956118">
              <a:defRPr/>
            </a:pPr>
            <a:r>
              <a:rPr lang="nl-NL" dirty="0"/>
              <a:t>Mbo zit echt alleen op leren en niet op arbeidstoeleiding</a:t>
            </a:r>
          </a:p>
          <a:p>
            <a:pPr defTabSz="956118">
              <a:defRPr/>
            </a:pPr>
            <a:r>
              <a:rPr lang="nl-NL" dirty="0"/>
              <a:t>Gemeente is ook doorstroompunt </a:t>
            </a:r>
          </a:p>
          <a:p>
            <a:pPr defTabSz="956118">
              <a:defRPr/>
            </a:pPr>
            <a:endParaRPr lang="nl-NL" dirty="0"/>
          </a:p>
          <a:p>
            <a:pPr defTabSz="956118">
              <a:defRPr/>
            </a:pPr>
            <a:r>
              <a:rPr lang="nl-NL" dirty="0"/>
              <a:t>Doelgroepen benoemen</a:t>
            </a:r>
          </a:p>
          <a:p>
            <a:pPr defTabSz="956118">
              <a:defRPr/>
            </a:pPr>
            <a:endParaRPr lang="nl-NL" dirty="0"/>
          </a:p>
          <a:p>
            <a:pPr defTabSz="956118">
              <a:defRPr/>
            </a:pPr>
            <a:r>
              <a:rPr lang="nl-NL" dirty="0"/>
              <a:t>En dus:</a:t>
            </a:r>
          </a:p>
          <a:p>
            <a:pPr defTabSz="956118"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51D62A-9215-5F18-7102-D6B823BE9E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04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61283-FC1A-4DB3-20DC-0B3A13C2A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BE5ED2-7A05-21DE-A733-86C624795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3B7C7DE-DB35-86C1-D9B3-A35C383C1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118">
              <a:defRPr/>
            </a:pPr>
            <a:r>
              <a:rPr lang="nl-NL" dirty="0"/>
              <a:t>We gaan ze stuk voor stuk toch even wat verder doornemen.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8FE799-A590-24B5-A6B0-9286E994A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43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Alleen als ze naar werk gaan/uitstromen</a:t>
            </a:r>
          </a:p>
          <a:p>
            <a:r>
              <a:rPr lang="nl-NL" dirty="0"/>
              <a:t>Niet als er een aansluitende inschrijving is voor vervolgonderwijs</a:t>
            </a:r>
          </a:p>
          <a:p>
            <a:endParaRPr lang="nl-NL" dirty="0"/>
          </a:p>
          <a:p>
            <a:r>
              <a:rPr lang="nl-NL" dirty="0"/>
              <a:t>Mbo-scholen mogen (</a:t>
            </a:r>
            <a:r>
              <a:rPr lang="nl-NL" dirty="0" err="1"/>
              <a:t>kan-bepaling</a:t>
            </a:r>
            <a:r>
              <a:rPr lang="nl-NL" dirty="0"/>
              <a:t>) ook begeleiding geven voor andere doelgroepen.</a:t>
            </a:r>
          </a:p>
          <a:p>
            <a:endParaRPr lang="nl-NL" dirty="0"/>
          </a:p>
          <a:p>
            <a:r>
              <a:rPr lang="nl-NL" dirty="0"/>
              <a:t>Leerling is niet verplicht te accepteren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89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879F5-CFD5-7E01-B428-9D044F57A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AD6B396-AB13-2785-CF5A-D4A8B00B0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0EA18A9-D5BA-52F4-6894-0460BA56C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op:</a:t>
            </a:r>
          </a:p>
          <a:p>
            <a:r>
              <a:rPr lang="nl-NL" dirty="0"/>
              <a:t>De wettelijke term nazorg is verdwenen.</a:t>
            </a:r>
          </a:p>
          <a:p>
            <a:r>
              <a:rPr lang="nl-NL" dirty="0"/>
              <a:t>Is nu verpakt in het woord advies.</a:t>
            </a:r>
          </a:p>
          <a:p>
            <a:endParaRPr lang="nl-NL" dirty="0"/>
          </a:p>
          <a:p>
            <a:r>
              <a:rPr lang="nl-NL" dirty="0"/>
              <a:t>Voor de profielen dagbesteding en vervolgonderwijs betekent dat dus gewoon 2 jaar nazorg op verzoek, zoals we dat nu ook doen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6D74D6-D0A9-5F92-120B-563022AC8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608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Let op:</a:t>
            </a:r>
          </a:p>
          <a:p>
            <a:r>
              <a:rPr lang="nl-NL" dirty="0"/>
              <a:t>Doorstroompunten is en </a:t>
            </a:r>
            <a:r>
              <a:rPr lang="nl-NL" dirty="0" err="1"/>
              <a:t>en</a:t>
            </a:r>
            <a:r>
              <a:rPr lang="nl-NL" dirty="0"/>
              <a:t> </a:t>
            </a:r>
            <a:r>
              <a:rPr lang="nl-NL" dirty="0" err="1"/>
              <a:t>en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Als voorloper hierop al vsv tot 27 en RMC nu doorstroompunt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891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8982A-B1A5-28D4-7BBC-6154760F8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128BA5C-AAB5-8EDF-B3D8-C610B4FE4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A462B95-0358-A177-DF59-2D135CB15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Ondersteuning kan zijn inzet netwerk en vacatures vanuit WSP</a:t>
            </a:r>
          </a:p>
          <a:p>
            <a:endParaRPr lang="nl-NL" dirty="0"/>
          </a:p>
          <a:p>
            <a:r>
              <a:rPr lang="nl-NL" dirty="0"/>
              <a:t>Tijdens onderwijs blijft de regie bij de school</a:t>
            </a:r>
          </a:p>
          <a:p>
            <a:r>
              <a:rPr lang="nl-NL" dirty="0"/>
              <a:t>Dat noemen we betrekken bij.</a:t>
            </a:r>
          </a:p>
          <a:p>
            <a:endParaRPr lang="nl-NL" dirty="0"/>
          </a:p>
          <a:p>
            <a:r>
              <a:rPr lang="nl-NL" dirty="0"/>
              <a:t>Bij voortzetten is sprake van overdracht van regie; dan overgangsdocument en geen aanvullende loopbaanbegeleiding.</a:t>
            </a:r>
          </a:p>
          <a:p>
            <a:r>
              <a:rPr lang="nl-NL" dirty="0"/>
              <a:t>Dit is mede afhankelijke van maatregelen en samenwerkingsafspraken in het regionaal programma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C9966-7D0C-FA98-21CC-475CD4033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97295-F87F-4F62-AF8D-30E49BFE9D3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80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specialiseerdonderwijs.nl/wp-content/uploads/2021/01/afsluiting-en-overgang-2013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BE069-A01D-1C49-0E3C-C1DC52737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wit, zwart, zwart-wit&#10;&#10;Door AI gegenereerde inhoud is mogelijk onjuist.">
            <a:extLst>
              <a:ext uri="{FF2B5EF4-FFF2-40B4-BE49-F238E27FC236}">
                <a16:creationId xmlns:a16="http://schemas.microsoft.com/office/drawing/2014/main" id="{BEA397EF-C266-8641-F77C-14E9FD7FB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18" y="0"/>
            <a:ext cx="18635918" cy="10482704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7093EF64-8440-2773-219B-AFE86D1D648E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83AE3D23-B9E7-24E0-98C4-0F6DAA7F766A}"/>
              </a:ext>
            </a:extLst>
          </p:cNvPr>
          <p:cNvGrpSpPr/>
          <p:nvPr/>
        </p:nvGrpSpPr>
        <p:grpSpPr>
          <a:xfrm>
            <a:off x="1028700" y="4074011"/>
            <a:ext cx="7619202" cy="1756614"/>
            <a:chOff x="0" y="546333"/>
            <a:chExt cx="10158936" cy="234215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70A355F-FB28-D9BB-DD0A-B1CE6F80FB38}"/>
                </a:ext>
              </a:extLst>
            </p:cNvPr>
            <p:cNvSpPr txBox="1"/>
            <p:nvPr/>
          </p:nvSpPr>
          <p:spPr>
            <a:xfrm>
              <a:off x="0" y="546333"/>
              <a:ext cx="10158936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22"/>
                </a:lnSpc>
              </a:pPr>
              <a:r>
                <a:rPr lang="nl-NL" sz="5525" spc="121" noProof="0" dirty="0">
                  <a:solidFill>
                    <a:srgbClr val="342C29"/>
                  </a:solidFill>
                  <a:latin typeface="Raleway Bold"/>
                </a:rPr>
                <a:t>Wet Van school naar duurzaam werk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274FB01-6A76-CB99-7A1E-2BA769A06F98}"/>
                </a:ext>
              </a:extLst>
            </p:cNvPr>
            <p:cNvSpPr txBox="1"/>
            <p:nvPr/>
          </p:nvSpPr>
          <p:spPr>
            <a:xfrm>
              <a:off x="33867" y="2180883"/>
              <a:ext cx="10125069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 lang="nl-NL" sz="3200" noProof="0" dirty="0">
                <a:solidFill>
                  <a:srgbClr val="4AAEE8"/>
                </a:solidFill>
                <a:latin typeface="Raleway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54E088F-42FF-A7B1-0090-DBE44AF50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100" y="2552700"/>
            <a:ext cx="6096000" cy="4067175"/>
          </a:xfrm>
          <a:prstGeom prst="rect">
            <a:avLst/>
          </a:prstGeom>
        </p:spPr>
      </p:pic>
      <p:pic>
        <p:nvPicPr>
          <p:cNvPr id="11" name="Afbeelding 10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58652145-0E5B-A983-E0AC-F110F6668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2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6172E-674D-EED4-A9BB-4ADAF4D4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FD0ACFE-B2E3-BB8B-7E37-F405CC495586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E280D60-AE64-33AF-2B53-0810827FEAA2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5FDFE36-5B4D-0C46-1385-8E66148770BD}"/>
              </a:ext>
            </a:extLst>
          </p:cNvPr>
          <p:cNvSpPr txBox="1"/>
          <p:nvPr/>
        </p:nvSpPr>
        <p:spPr>
          <a:xfrm>
            <a:off x="1028700" y="2778985"/>
            <a:ext cx="13758370" cy="4669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Ondersteuning gemeente kan betreffen:</a:t>
            </a: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288765" lvl="1">
              <a:lnSpc>
                <a:spcPts val="5349"/>
              </a:lnSpc>
            </a:pPr>
            <a:endParaRPr lang="nl-NL" sz="1600" noProof="0" dirty="0">
              <a:solidFill>
                <a:srgbClr val="342C29"/>
              </a:solidFill>
              <a:latin typeface=""/>
            </a:endParaRPr>
          </a:p>
          <a:p>
            <a:pPr marL="1491931" lvl="3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Inzet loonkostensubsidie  </a:t>
            </a:r>
          </a:p>
          <a:p>
            <a:pPr marL="1491931" lvl="3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Inzet beschut werk (specifieke samenwerkingsafspraken in het regionaal programma over de overgang van school naar beschut werk)</a:t>
            </a:r>
            <a:endParaRPr lang="nl-NL" sz="2674" b="1" noProof="0" dirty="0">
              <a:solidFill>
                <a:srgbClr val="342C29"/>
              </a:solidFill>
              <a:latin typeface=""/>
            </a:endParaRPr>
          </a:p>
          <a:p>
            <a:pPr marL="1491931" lvl="3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Inzet praktijkgerichte bijscholing</a:t>
            </a:r>
          </a:p>
          <a:p>
            <a:pPr marL="577531" lvl="1" indent="-288766" algn="l">
              <a:lnSpc>
                <a:spcPts val="5349"/>
              </a:lnSpc>
            </a:pPr>
            <a:endParaRPr lang="nl-NL" sz="2674" noProof="0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0E7E8C5-283A-42E2-680E-928D1922AC0C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C076AB5-C4E4-9E0A-B62D-4171621B9784}"/>
              </a:ext>
            </a:extLst>
          </p:cNvPr>
          <p:cNvSpPr txBox="1"/>
          <p:nvPr/>
        </p:nvSpPr>
        <p:spPr>
          <a:xfrm>
            <a:off x="1028700" y="933958"/>
            <a:ext cx="9105900" cy="53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dirty="0">
                <a:solidFill>
                  <a:srgbClr val="342C29"/>
                </a:solidFill>
                <a:latin typeface="Raleway Bold"/>
              </a:rPr>
              <a:t>Gemeenten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pic>
        <p:nvPicPr>
          <p:cNvPr id="7" name="Picture 2" descr="Aan welke regels moet een werkgever zich houden? - Maqqie">
            <a:extLst>
              <a:ext uri="{FF2B5EF4-FFF2-40B4-BE49-F238E27FC236}">
                <a16:creationId xmlns:a16="http://schemas.microsoft.com/office/drawing/2014/main" id="{4238EE6E-F679-0D97-325D-22819CF4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229" y="7344477"/>
            <a:ext cx="2746538" cy="18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CA7485B7-DAD2-6DED-3559-9DD666904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5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4732D-F993-C52A-FD4C-968E315F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B010407-9FB0-FD77-7800-D74BDE63F461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D58DDF-D6D2-C87C-CD66-708D261911B5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EC7D427-ACBD-747D-DA0F-257164FDCAA7}"/>
              </a:ext>
            </a:extLst>
          </p:cNvPr>
          <p:cNvSpPr txBox="1"/>
          <p:nvPr/>
        </p:nvSpPr>
        <p:spPr>
          <a:xfrm>
            <a:off x="1028700" y="2015005"/>
            <a:ext cx="14973300" cy="649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Verplichte thema’s :</a:t>
            </a:r>
          </a:p>
          <a:p>
            <a:pPr marL="1034731" lvl="2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Samenwerkingsafspraken (beleidsniveau) tussen scholen, Doorstroompunten en gemeenten</a:t>
            </a:r>
          </a:p>
          <a:p>
            <a:pPr marL="1034731" lvl="2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Ondersteuning jongeren met meervoudige problematiek </a:t>
            </a:r>
          </a:p>
          <a:p>
            <a:pPr marL="1034731" lvl="2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Inzet op leerwerktrajecten voor jongeren zonder startkwalificatie (via praktijkleren in het mbo en sectorale Ontwikkelpaden)</a:t>
            </a:r>
          </a:p>
          <a:p>
            <a:pPr marL="1034731" lvl="2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Investeren in vakkundigheid uitvoerende professionals </a:t>
            </a:r>
          </a:p>
          <a:p>
            <a:pPr marL="1034731" lvl="2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Betrokkenheid jongeren bij regionaal programma</a:t>
            </a:r>
          </a:p>
          <a:p>
            <a:pPr marL="577531" marR="0" lvl="1" indent="-28876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2674" b="0" i="0" u="none" strike="noStrike" kern="1200" cap="none" spc="0" normalizeH="0" baseline="0" noProof="0" dirty="0">
              <a:ln>
                <a:noFill/>
              </a:ln>
              <a:solidFill>
                <a:srgbClr val="342C29"/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  <a:p>
            <a:pPr marL="577531" marR="0" lvl="1" indent="-288766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2674" b="0" i="0" u="none" strike="noStrike" kern="1200" cap="none" spc="0" normalizeH="0" baseline="0" noProof="0" dirty="0">
                <a:ln>
                  <a:noFill/>
                </a:ln>
                <a:solidFill>
                  <a:srgbClr val="342C29"/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t>Regionaal programma bevat aanvullende maatregelen op de wettelijke taken scholen, Doorstroompunten en gemeenten</a:t>
            </a:r>
          </a:p>
          <a:p>
            <a:pPr marL="288765" lvl="1">
              <a:lnSpc>
                <a:spcPct val="150000"/>
              </a:lnSpc>
            </a:pPr>
            <a:endParaRPr lang="nl-NL" sz="1600" noProof="0" dirty="0">
              <a:solidFill>
                <a:srgbClr val="342C29"/>
              </a:solidFill>
              <a:latin typeface="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E593A22-BBCF-114B-47D8-2026FA611EE9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9419A15-21CC-90D4-885B-AD983EC2ED3A}"/>
              </a:ext>
            </a:extLst>
          </p:cNvPr>
          <p:cNvSpPr txBox="1"/>
          <p:nvPr/>
        </p:nvSpPr>
        <p:spPr>
          <a:xfrm>
            <a:off x="1028700" y="933958"/>
            <a:ext cx="114681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dirty="0">
                <a:solidFill>
                  <a:srgbClr val="342C29"/>
                </a:solidFill>
                <a:latin typeface="Raleway Bold"/>
              </a:rPr>
              <a:t>Regionaal Programma en regionale samenwerking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pic>
        <p:nvPicPr>
          <p:cNvPr id="7" name="Picture 2" descr="Aan welke regels moet een werkgever zich houden? - Maqqie">
            <a:extLst>
              <a:ext uri="{FF2B5EF4-FFF2-40B4-BE49-F238E27FC236}">
                <a16:creationId xmlns:a16="http://schemas.microsoft.com/office/drawing/2014/main" id="{112E0B59-D25E-1204-896E-04656F77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229" y="7344477"/>
            <a:ext cx="2746538" cy="18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801AF5B7-E587-233A-6E8C-F318F80A2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3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1E281-AC6D-F07E-A55E-83BDCB7CA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wit, zwart, zwart-wit&#10;&#10;Door AI gegenereerde inhoud is mogelijk onjuist.">
            <a:extLst>
              <a:ext uri="{FF2B5EF4-FFF2-40B4-BE49-F238E27FC236}">
                <a16:creationId xmlns:a16="http://schemas.microsoft.com/office/drawing/2014/main" id="{1293DEFE-CDF2-0EE0-0A08-A77D5FF9B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18" y="0"/>
            <a:ext cx="18635918" cy="10482704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ADC3EBDD-5174-9476-3156-7701488F8CCE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8D6238E-C610-D1E9-F002-7F7851FB1AC4}"/>
              </a:ext>
            </a:extLst>
          </p:cNvPr>
          <p:cNvGrpSpPr/>
          <p:nvPr/>
        </p:nvGrpSpPr>
        <p:grpSpPr>
          <a:xfrm>
            <a:off x="1028700" y="4074011"/>
            <a:ext cx="7619202" cy="1756614"/>
            <a:chOff x="0" y="546333"/>
            <a:chExt cx="10158936" cy="234215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DEC1F25-5D33-59C2-DFC1-D3755B3A7CE2}"/>
                </a:ext>
              </a:extLst>
            </p:cNvPr>
            <p:cNvSpPr txBox="1"/>
            <p:nvPr/>
          </p:nvSpPr>
          <p:spPr>
            <a:xfrm>
              <a:off x="0" y="546333"/>
              <a:ext cx="10158936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22"/>
                </a:lnSpc>
              </a:pPr>
              <a:r>
                <a:rPr lang="nl-NL" sz="5525" spc="121" noProof="0" dirty="0">
                  <a:solidFill>
                    <a:srgbClr val="342C29"/>
                  </a:solidFill>
                  <a:latin typeface="Raleway Bold"/>
                </a:rPr>
                <a:t>Overgangsdocument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57922D9-0006-0857-45C0-E411783D4A01}"/>
                </a:ext>
              </a:extLst>
            </p:cNvPr>
            <p:cNvSpPr txBox="1"/>
            <p:nvPr/>
          </p:nvSpPr>
          <p:spPr>
            <a:xfrm>
              <a:off x="33867" y="2180883"/>
              <a:ext cx="10125069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 lang="nl-NL" sz="3200" noProof="0" dirty="0">
                <a:solidFill>
                  <a:srgbClr val="4AAEE8"/>
                </a:solidFill>
                <a:latin typeface="Raleway"/>
              </a:endParaRPr>
            </a:p>
          </p:txBody>
        </p:sp>
      </p:grpSp>
      <p:pic>
        <p:nvPicPr>
          <p:cNvPr id="1026" name="Picture 2" descr="Handreiking overgangsdocument">
            <a:extLst>
              <a:ext uri="{FF2B5EF4-FFF2-40B4-BE49-F238E27FC236}">
                <a16:creationId xmlns:a16="http://schemas.microsoft.com/office/drawing/2014/main" id="{F7194BA9-6F53-11BF-F682-A0222E3D2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086100"/>
            <a:ext cx="4495800" cy="34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91F54B5B-9306-94EE-5831-D93702DEC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6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F434F-1113-338C-CB20-DC9E2815E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3158BA7-2307-3A87-32C1-877F8E7340DB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1721F1A-BFF4-D868-8153-6A0E04950019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EA077BF-94F5-74C9-A61E-38F10FC1DE1C}"/>
              </a:ext>
            </a:extLst>
          </p:cNvPr>
          <p:cNvSpPr txBox="1"/>
          <p:nvPr/>
        </p:nvSpPr>
        <p:spPr>
          <a:xfrm>
            <a:off x="1028700" y="2510559"/>
            <a:ext cx="16741064" cy="6708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Bestaand, verplicht instrument binnen vso (arbeid en dagbesteding)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Verstrekt aan ouders en/of leerling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Informatie over kennis, vaardigheden, mogelijkheden en beperkingen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Driedelige functie:</a:t>
            </a:r>
          </a:p>
          <a:p>
            <a:pPr marL="288765" lvl="1">
              <a:lnSpc>
                <a:spcPts val="5349"/>
              </a:lnSpc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	• welke resultaten voor de verschillende transitiegebieden zijn bereikt;</a:t>
            </a:r>
          </a:p>
          <a:p>
            <a:pPr marL="288765" lvl="1">
              <a:lnSpc>
                <a:spcPts val="5349"/>
              </a:lnSpc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	• communiceren met de ‘vervolgsituatie’ </a:t>
            </a:r>
          </a:p>
          <a:p>
            <a:pPr marL="288765" lvl="1">
              <a:lnSpc>
                <a:spcPts val="5349"/>
              </a:lnSpc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	• informatievoorziening </a:t>
            </a:r>
            <a:r>
              <a:rPr lang="nl-NL" sz="2674" dirty="0" err="1">
                <a:solidFill>
                  <a:srgbClr val="342C29"/>
                </a:solidFill>
                <a:latin typeface=""/>
              </a:rPr>
              <a:t>mbt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 de ondersteunings- of begeleidingsbehoefte van de leerling</a:t>
            </a:r>
            <a:r>
              <a:rPr lang="nl-NL" sz="2674" dirty="0">
                <a:solidFill>
                  <a:srgbClr val="342C29"/>
                </a:solidFill>
                <a:latin typeface="Raleway"/>
              </a:rPr>
              <a:t>.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Raleway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Raleway"/>
            </a:endParaRPr>
          </a:p>
          <a:p>
            <a:pPr marL="577531" lvl="1" indent="-288766" algn="l">
              <a:lnSpc>
                <a:spcPts val="5349"/>
              </a:lnSpc>
            </a:pPr>
            <a:endParaRPr lang="nl-NL" sz="2674" noProof="0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37F7A06B-BB1B-1462-0F58-AFC914713D6D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32450BF-FB22-4F1E-6474-A59363608432}"/>
              </a:ext>
            </a:extLst>
          </p:cNvPr>
          <p:cNvSpPr txBox="1"/>
          <p:nvPr/>
        </p:nvSpPr>
        <p:spPr>
          <a:xfrm>
            <a:off x="1028700" y="933958"/>
            <a:ext cx="114681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Achtergronden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AE5A357-723C-914A-B9A1-48F7D08C1BAF}"/>
              </a:ext>
            </a:extLst>
          </p:cNvPr>
          <p:cNvSpPr txBox="1"/>
          <p:nvPr/>
        </p:nvSpPr>
        <p:spPr>
          <a:xfrm>
            <a:off x="1028700" y="7985892"/>
            <a:ext cx="13830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hlinkClick r:id="rId3"/>
              </a:rPr>
              <a:t>https://gespecialiseerdonderwijs.nl/wp-content/uploads/2021/01/afsluiting-en-overgang-2013.pdf</a:t>
            </a:r>
            <a:r>
              <a:rPr lang="nl-NL" sz="2400" dirty="0"/>
              <a:t> </a:t>
            </a:r>
          </a:p>
          <a:p>
            <a:endParaRPr lang="nl-NL" sz="2400" dirty="0"/>
          </a:p>
        </p:txBody>
      </p:sp>
      <p:pic>
        <p:nvPicPr>
          <p:cNvPr id="8194" name="Picture 2" descr="Handreiking overgangsdocument">
            <a:extLst>
              <a:ext uri="{FF2B5EF4-FFF2-40B4-BE49-F238E27FC236}">
                <a16:creationId xmlns:a16="http://schemas.microsoft.com/office/drawing/2014/main" id="{A5E0EE42-8CF8-3282-3C43-163D1F4E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708" y="745841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41AE18FF-FD84-7DA1-936A-05D62547D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0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5AD1B-DDFB-EF99-AB11-C55EBDB2E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722D1A8-20C2-8F30-327E-918BB5538533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FF615BC-DA49-B3F7-3E53-627627595586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304918D-86FC-97F1-AB47-DDB9344C3CF8}"/>
              </a:ext>
            </a:extLst>
          </p:cNvPr>
          <p:cNvSpPr txBox="1"/>
          <p:nvPr/>
        </p:nvSpPr>
        <p:spPr>
          <a:xfrm>
            <a:off x="1028700" y="2444336"/>
            <a:ext cx="16741064" cy="6029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Verplicht, indien ondersteuning (Art. 7a) door </a:t>
            </a:r>
            <a:r>
              <a:rPr lang="nl-NL" sz="2674" noProof="0" dirty="0" err="1">
                <a:solidFill>
                  <a:srgbClr val="342C29"/>
                </a:solidFill>
                <a:latin typeface=""/>
              </a:rPr>
              <a:t>gemeent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e wordt voortgezet </a:t>
            </a: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Wordt door school aan gemeente verstrekt (toestemming jongere)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Vast format binnen het Regionaal Programma (regionaal één document)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Doelen: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transparante informatieoverdracht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betere ondersteuning bij loopbaanontwikkeling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verbinden onderwijs en arbeidsmarkt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jongere hoeft niet ieder keer verhaal te delen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bevordering warme overdracht</a:t>
            </a:r>
            <a:endParaRPr lang="nl-NL" sz="2674" noProof="0" dirty="0">
              <a:solidFill>
                <a:srgbClr val="342C29"/>
              </a:solidFill>
              <a:latin typeface="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29C26989-D88D-96FA-0AA9-2695AF956DA1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07ACDC5-5F81-ACC3-AD8D-17F3B665C52D}"/>
              </a:ext>
            </a:extLst>
          </p:cNvPr>
          <p:cNvSpPr txBox="1"/>
          <p:nvPr/>
        </p:nvSpPr>
        <p:spPr>
          <a:xfrm>
            <a:off x="1028700" y="933958"/>
            <a:ext cx="114681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Plek en plaats op grond van </a:t>
            </a:r>
            <a:r>
              <a:rPr lang="nl-NL" sz="3200" noProof="0" dirty="0" err="1">
                <a:solidFill>
                  <a:srgbClr val="342C29"/>
                </a:solidFill>
                <a:latin typeface="Raleway Bold"/>
              </a:rPr>
              <a:t>WVSnDW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pic>
        <p:nvPicPr>
          <p:cNvPr id="8" name="Picture 2" descr="Handreiking overgangsdocument">
            <a:extLst>
              <a:ext uri="{FF2B5EF4-FFF2-40B4-BE49-F238E27FC236}">
                <a16:creationId xmlns:a16="http://schemas.microsoft.com/office/drawing/2014/main" id="{568C92B2-0EA7-CE82-A94D-6F3706338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708" y="745841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AFA534F9-31EA-7CA2-61F5-D1F4CF70F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4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6D535-AFA6-17AA-BF17-6C6BF082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B29602C-0CF8-8377-0922-491559FE85A9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75F1CBE-0146-D3D5-5EFF-0D09530AA089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3A07442-B867-5E4C-C0C8-AE88152734AA}"/>
              </a:ext>
            </a:extLst>
          </p:cNvPr>
          <p:cNvSpPr txBox="1"/>
          <p:nvPr/>
        </p:nvSpPr>
        <p:spPr>
          <a:xfrm>
            <a:off x="1028700" y="3148434"/>
            <a:ext cx="13758370" cy="398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Contactgegevens (verbinding met schoolsystemen)</a:t>
            </a: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Schoolcarrière, vooral gericht op werk en stage 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Vaardigheden en kwaliteiten 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Dromen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Wat heb je nodig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Wat moeten we nog meer van jou weten 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16CBC798-210D-7385-9371-077656355C20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1E1E47A-BD09-3B20-659D-A6FF9474BFEB}"/>
              </a:ext>
            </a:extLst>
          </p:cNvPr>
          <p:cNvSpPr txBox="1"/>
          <p:nvPr/>
        </p:nvSpPr>
        <p:spPr>
          <a:xfrm>
            <a:off x="1028700" y="933958"/>
            <a:ext cx="69723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Format Overgangsdocument</a:t>
            </a:r>
          </a:p>
        </p:txBody>
      </p:sp>
      <p:pic>
        <p:nvPicPr>
          <p:cNvPr id="9" name="Picture 2" descr="Handreiking overgangsdocument">
            <a:extLst>
              <a:ext uri="{FF2B5EF4-FFF2-40B4-BE49-F238E27FC236}">
                <a16:creationId xmlns:a16="http://schemas.microsoft.com/office/drawing/2014/main" id="{A5226344-D69B-26DB-1006-E5AB2293D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708" y="745841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9D1D943A-EA71-FCEC-8490-86995088F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9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EC922-8ACD-0425-E658-2499171B4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4F51195-F2AB-BDE0-869C-8D8359F87257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E5954A7-0E6D-2158-78A1-47C7437713ED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2C5AA40-D165-8E66-D96B-5E1B0E39742A}"/>
              </a:ext>
            </a:extLst>
          </p:cNvPr>
          <p:cNvSpPr txBox="1"/>
          <p:nvPr/>
        </p:nvSpPr>
        <p:spPr>
          <a:xfrm>
            <a:off x="1028700" y="3046439"/>
            <a:ext cx="13758370" cy="330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Stel het tijdig op, wacht niet tot het laatste moment 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Laat een vertrouwde begeleider het document opstellen en betrek de jongere daarbij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Gebruik heldere, positief ingestoken taal 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1BE7AB1C-0181-0470-1A26-B7F54A1C81E5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58A7B61-59CE-4BF5-76CD-B7313AA7A9B8}"/>
              </a:ext>
            </a:extLst>
          </p:cNvPr>
          <p:cNvSpPr txBox="1"/>
          <p:nvPr/>
        </p:nvSpPr>
        <p:spPr>
          <a:xfrm>
            <a:off x="1028700" y="933958"/>
            <a:ext cx="69723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Handreiking Overgangsdocument</a:t>
            </a:r>
          </a:p>
        </p:txBody>
      </p:sp>
      <p:pic>
        <p:nvPicPr>
          <p:cNvPr id="9" name="Picture 2" descr="Handreiking overgangsdocument">
            <a:extLst>
              <a:ext uri="{FF2B5EF4-FFF2-40B4-BE49-F238E27FC236}">
                <a16:creationId xmlns:a16="http://schemas.microsoft.com/office/drawing/2014/main" id="{74369F0E-ED49-9BA9-6DBD-23070B578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708" y="745841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E6AC9F26-87AB-6F32-89FE-CB0EA641D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9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4EA68-E009-A96D-97B9-45DEBE946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E846878-4CEA-900A-4B2F-90AA264D1C5F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C43BA93-2D04-969C-A5E6-F94ADABE8638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1E39A45-87B9-F083-39F1-75F7637F5E5A}"/>
              </a:ext>
            </a:extLst>
          </p:cNvPr>
          <p:cNvSpPr txBox="1"/>
          <p:nvPr/>
        </p:nvSpPr>
        <p:spPr>
          <a:xfrm>
            <a:off x="1028700" y="2978769"/>
            <a:ext cx="13758370" cy="602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Relatie 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tussen OD Dagbesteding/Arbeid regulier en OD </a:t>
            </a:r>
            <a:r>
              <a:rPr lang="nl-NL" sz="2674" dirty="0" err="1">
                <a:solidFill>
                  <a:srgbClr val="342C29"/>
                </a:solidFill>
                <a:latin typeface=""/>
              </a:rPr>
              <a:t>WVSnDW</a:t>
            </a: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Inzet opstellen OD als onderdeel aanvullende loopbaanbegeleiding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Procedure rond toestemming en registratie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Zoek samenwerking en afstemming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Raleway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74F44D1C-8C15-61B3-228C-C1E84F2B9895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C5FC30D-A607-B385-4BC4-4F6B35733A0C}"/>
              </a:ext>
            </a:extLst>
          </p:cNvPr>
          <p:cNvSpPr txBox="1"/>
          <p:nvPr/>
        </p:nvSpPr>
        <p:spPr>
          <a:xfrm>
            <a:off x="1028700" y="933958"/>
            <a:ext cx="69723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Inzet </a:t>
            </a:r>
            <a:r>
              <a:rPr lang="nl-NL" sz="3200" noProof="0" dirty="0" err="1">
                <a:solidFill>
                  <a:srgbClr val="342C29"/>
                </a:solidFill>
                <a:latin typeface="Raleway Bold"/>
              </a:rPr>
              <a:t>Overgangsdoc</a:t>
            </a:r>
            <a:r>
              <a:rPr lang="nl-NL" sz="3200" dirty="0" err="1">
                <a:solidFill>
                  <a:srgbClr val="342C29"/>
                </a:solidFill>
                <a:latin typeface="Raleway Bold"/>
              </a:rPr>
              <a:t>ument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pic>
        <p:nvPicPr>
          <p:cNvPr id="7" name="Picture 2" descr="Conclusie | Goeiegezondheid">
            <a:extLst>
              <a:ext uri="{FF2B5EF4-FFF2-40B4-BE49-F238E27FC236}">
                <a16:creationId xmlns:a16="http://schemas.microsoft.com/office/drawing/2014/main" id="{81E48E0B-9858-7919-89F7-B4140958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452" y="7409835"/>
            <a:ext cx="2834131" cy="1675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1E3AC569-108D-1B87-6A81-FB65C9B77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9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A7C0-5BC0-6524-C303-7DCDF42BE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wit, zwart, zwart-wit&#10;&#10;Door AI gegenereerde inhoud is mogelijk onjuist.">
            <a:extLst>
              <a:ext uri="{FF2B5EF4-FFF2-40B4-BE49-F238E27FC236}">
                <a16:creationId xmlns:a16="http://schemas.microsoft.com/office/drawing/2014/main" id="{605B4A9A-C31E-A636-812A-40CF62592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18" y="0"/>
            <a:ext cx="18635918" cy="10482704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4F26305A-BC07-F612-0B98-C55A7AE880DD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950EE231-9973-4382-7C58-6D1D6C522CB2}"/>
              </a:ext>
            </a:extLst>
          </p:cNvPr>
          <p:cNvGrpSpPr/>
          <p:nvPr/>
        </p:nvGrpSpPr>
        <p:grpSpPr>
          <a:xfrm>
            <a:off x="1028700" y="4074011"/>
            <a:ext cx="7619202" cy="1756614"/>
            <a:chOff x="0" y="546333"/>
            <a:chExt cx="10158936" cy="2342152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1015AE3-E90A-FD6E-A1A8-5651D8A020E1}"/>
                </a:ext>
              </a:extLst>
            </p:cNvPr>
            <p:cNvSpPr txBox="1"/>
            <p:nvPr/>
          </p:nvSpPr>
          <p:spPr>
            <a:xfrm>
              <a:off x="0" y="546333"/>
              <a:ext cx="10158936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22"/>
                </a:lnSpc>
              </a:pPr>
              <a:r>
                <a:rPr lang="nl-NL" sz="5525" spc="121" noProof="0" dirty="0">
                  <a:solidFill>
                    <a:srgbClr val="342C29"/>
                  </a:solidFill>
                  <a:latin typeface="Raleway Bold"/>
                </a:rPr>
                <a:t>Richting de praktijk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FF6A745-9596-0912-AC36-80EF206955AA}"/>
                </a:ext>
              </a:extLst>
            </p:cNvPr>
            <p:cNvSpPr txBox="1"/>
            <p:nvPr/>
          </p:nvSpPr>
          <p:spPr>
            <a:xfrm>
              <a:off x="33867" y="2180883"/>
              <a:ext cx="10125069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 lang="nl-NL" sz="3200" noProof="0" dirty="0">
                <a:solidFill>
                  <a:srgbClr val="4AAEE8"/>
                </a:solidFill>
                <a:latin typeface="Raleway"/>
              </a:endParaRPr>
            </a:p>
          </p:txBody>
        </p:sp>
      </p:grpSp>
      <p:pic>
        <p:nvPicPr>
          <p:cNvPr id="5" name="Picture 2" descr="Leer de nieuwe Wzd begrijpen en toepassen met onze cursussen">
            <a:extLst>
              <a:ext uri="{FF2B5EF4-FFF2-40B4-BE49-F238E27FC236}">
                <a16:creationId xmlns:a16="http://schemas.microsoft.com/office/drawing/2014/main" id="{64B067FD-035F-32CA-5495-7EDAD636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20" y="2095500"/>
            <a:ext cx="4837900" cy="483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921B8B60-06D8-072F-7CD7-17AB1B36F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3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1FC5B-7EFF-CF8A-9B44-7FB49CB7B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6DE387B-31A5-6B21-84D2-2C0A4AF951B0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25BB1A7-655B-4A28-6FF8-28C79821B1D3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2A0057E-0EBC-3989-4F71-DA5AB4304B01}"/>
              </a:ext>
            </a:extLst>
          </p:cNvPr>
          <p:cNvSpPr txBox="1"/>
          <p:nvPr/>
        </p:nvSpPr>
        <p:spPr>
          <a:xfrm>
            <a:off x="762000" y="2318837"/>
            <a:ext cx="17297400" cy="6704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School bepaalt het eigen beleid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Financiering afgestemd op gemiddeld 5 uur per leerling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Tijdens 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het onderwijs en tot maximaal 2 jaar daarna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De gemeente kan tijdens het onderwijs bet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rokken worden </a:t>
            </a:r>
            <a:r>
              <a:rPr lang="nl-NL" sz="2674" dirty="0">
                <a:solidFill>
                  <a:srgbClr val="342C29"/>
                </a:solidFill>
                <a:latin typeface=""/>
                <a:sym typeface="Wingdings" panose="05000000000000000000" pitchFamily="2" charset="2"/>
              </a:rPr>
              <a:t> regie school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  <a:sym typeface="Wingdings" panose="05000000000000000000" pitchFamily="2" charset="2"/>
              </a:rPr>
              <a:t>De gemeente kan na diplomering ondersteuning (art. 7a) voortzetten  regie gemeente </a:t>
            </a:r>
            <a:r>
              <a:rPr lang="nl-NL" sz="2674" dirty="0">
                <a:solidFill>
                  <a:srgbClr val="342C29"/>
                </a:solidFill>
                <a:latin typeface=""/>
                <a:sym typeface="Wingdings" panose="05000000000000000000" pitchFamily="2" charset="2"/>
              </a:rPr>
              <a:t>(overgangsdocument) </a:t>
            </a: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Aanvullende loopbaanbegeleiding: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Kan bestaan uit gesprekken, ondersteuning en een warme overdracht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Is vrijwillig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; contact op persoonlijke wijze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Gericht op de behoefte van de jongere</a:t>
            </a:r>
            <a:endParaRPr lang="nl-NL" sz="2674" noProof="0" dirty="0">
              <a:solidFill>
                <a:srgbClr val="342C29"/>
              </a:solidFill>
              <a:latin typeface="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C41F545-50A5-0D40-46AC-6469CFD69DAF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27E4BAD-791D-BFA5-107A-F7CAF5BEE91D}"/>
              </a:ext>
            </a:extLst>
          </p:cNvPr>
          <p:cNvSpPr txBox="1"/>
          <p:nvPr/>
        </p:nvSpPr>
        <p:spPr>
          <a:xfrm>
            <a:off x="1028700" y="933958"/>
            <a:ext cx="114681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Aanvullende loopbaanbegeleiding – in de praktijk</a:t>
            </a:r>
          </a:p>
        </p:txBody>
      </p:sp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FBB3FCA5-A68C-5807-EE95-EB61DC914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6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86356-8812-A33E-BE0D-9FE0C3A43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FF789FCD-16F0-875F-68CB-45106E0DA405}"/>
              </a:ext>
            </a:extLst>
          </p:cNvPr>
          <p:cNvSpPr txBox="1"/>
          <p:nvPr/>
        </p:nvSpPr>
        <p:spPr>
          <a:xfrm>
            <a:off x="1006533" y="2351842"/>
            <a:ext cx="15723870" cy="5715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Context en aanleiding</a:t>
            </a:r>
          </a:p>
          <a:p>
            <a:pPr>
              <a:lnSpc>
                <a:spcPct val="150000"/>
              </a:lnSpc>
            </a:pPr>
            <a:endParaRPr lang="nl-NL" sz="100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Doel en doelgroep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100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De wet in 4 maatregelen</a:t>
            </a:r>
          </a:p>
          <a:p>
            <a:pPr>
              <a:lnSpc>
                <a:spcPct val="150000"/>
              </a:lnSpc>
            </a:pPr>
            <a:endParaRPr lang="nl-NL" sz="100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Inzoomen op het overgangsdocument</a:t>
            </a:r>
          </a:p>
          <a:p>
            <a:pPr>
              <a:lnSpc>
                <a:spcPct val="150000"/>
              </a:lnSpc>
            </a:pPr>
            <a:endParaRPr lang="nl-NL" sz="100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dirty="0">
                <a:latin typeface=""/>
              </a:rPr>
              <a:t> In de praktijk</a:t>
            </a:r>
            <a:endParaRPr lang="nl-NL" sz="267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100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Overwegingen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100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dirty="0">
                <a:latin typeface=""/>
              </a:rPr>
              <a:t> Afsluiting</a:t>
            </a:r>
            <a:r>
              <a:rPr lang="nl-NL" sz="2670" noProof="0" dirty="0">
                <a:latin typeface=""/>
              </a:rPr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B9B1F07-1A53-9123-465C-AF2CB6DC128D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713A2C7-A469-2AF1-143F-B738E291BF39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F62DD2C-5535-DB50-8377-6ADCC0AB0814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A18D569-2E2B-C84A-59F1-A200BF4F8D26}"/>
              </a:ext>
            </a:extLst>
          </p:cNvPr>
          <p:cNvSpPr txBox="1"/>
          <p:nvPr/>
        </p:nvSpPr>
        <p:spPr>
          <a:xfrm>
            <a:off x="1028700" y="933958"/>
            <a:ext cx="62103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Inhoud</a:t>
            </a:r>
          </a:p>
        </p:txBody>
      </p:sp>
      <p:pic>
        <p:nvPicPr>
          <p:cNvPr id="6146" name="Picture 2" descr="Inhoud">
            <a:extLst>
              <a:ext uri="{FF2B5EF4-FFF2-40B4-BE49-F238E27FC236}">
                <a16:creationId xmlns:a16="http://schemas.microsoft.com/office/drawing/2014/main" id="{D2BF001F-AA64-A9EE-C4D4-9142EA0D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70511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A72C8A19-FA00-2D1A-D256-13CF9FB5C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67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F49FB-08DA-9F34-73CE-8A8BEB74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33D954C-CFD7-709C-1285-B591A751265D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9B41AAC-364F-687A-339E-615AADEC551B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66F920B-C0BD-DB72-EFAB-7D1959CBC9C9}"/>
              </a:ext>
            </a:extLst>
          </p:cNvPr>
          <p:cNvSpPr txBox="1"/>
          <p:nvPr/>
        </p:nvSpPr>
        <p:spPr>
          <a:xfrm>
            <a:off x="1028700" y="2731264"/>
            <a:ext cx="16741064" cy="5530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Worden afspraken gemaakt en maatregelen genomen, die antwoord geven op knelpunten uit de regionale analyse; de maatregelen moeten aanvullend zijn</a:t>
            </a: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School verantwoordelijk voor eigen beleid (aanvullende loopbaanbegeleiding)</a:t>
            </a: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Regionaal Programma afgestemd op beleid scholen, Doorstroompunten en gemeenten</a:t>
            </a:r>
            <a:endParaRPr lang="nl-NL" sz="2000" noProof="0" dirty="0">
              <a:solidFill>
                <a:srgbClr val="342C29"/>
              </a:solidFill>
              <a:latin typeface=""/>
            </a:endParaRPr>
          </a:p>
          <a:p>
            <a:pPr marL="288765" lvl="1">
              <a:lnSpc>
                <a:spcPct val="150000"/>
              </a:lnSpc>
            </a:pP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Netwerkcoördinator </a:t>
            </a:r>
            <a:r>
              <a:rPr lang="nl-NL" sz="2674" dirty="0" err="1">
                <a:solidFill>
                  <a:srgbClr val="342C29"/>
                </a:solidFill>
                <a:latin typeface=""/>
              </a:rPr>
              <a:t>vsopro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 bewaakt deelname vso/pro aan de regionale planvorming</a:t>
            </a: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 algn="l">
              <a:lnSpc>
                <a:spcPts val="5349"/>
              </a:lnSpc>
            </a:pPr>
            <a:endParaRPr lang="nl-NL" sz="2674" noProof="0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8AC71859-51B8-59CD-C088-DA65563F8538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3618DE4-821E-7DA8-D615-5785A11E3EDA}"/>
              </a:ext>
            </a:extLst>
          </p:cNvPr>
          <p:cNvSpPr txBox="1"/>
          <p:nvPr/>
        </p:nvSpPr>
        <p:spPr>
          <a:xfrm>
            <a:off x="1028700" y="933958"/>
            <a:ext cx="114681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dirty="0">
                <a:solidFill>
                  <a:srgbClr val="342C29"/>
                </a:solidFill>
                <a:latin typeface="Raleway Bold"/>
              </a:rPr>
              <a:t>In de regionale samenwerking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D183EDB2-AD24-5DC4-9DFE-BFB12D788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33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CD70C-4965-DAF0-47F8-FCC5F4666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BAFADCD-A440-9778-555B-9AC0BBA18125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D7B2B80-059A-C449-1716-9383B4AF0B8C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D0AA6B7-1C00-EACD-7068-C807330263DF}"/>
              </a:ext>
            </a:extLst>
          </p:cNvPr>
          <p:cNvSpPr txBox="1"/>
          <p:nvPr/>
        </p:nvSpPr>
        <p:spPr>
          <a:xfrm>
            <a:off x="1028700" y="2611238"/>
            <a:ext cx="13758370" cy="5349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Hoe gaat de eigen verantwoordelijkheid voor aanvullende loopbaanbegeleiding zich verhouden tot afspraken en maatregelen uit het regionaal programma 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Hoe is de vertegenwoordiging (stem) vanuit vso en pro geborgd in de regionale samenwerking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Hoe blijven we op de hoogte van de regionale voortgang en ontwikkelingen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674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7EE72F14-7602-0BAE-56DA-E8F858B09E01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E534321-5557-13BA-77CD-7534BFA37CFE}"/>
              </a:ext>
            </a:extLst>
          </p:cNvPr>
          <p:cNvSpPr txBox="1"/>
          <p:nvPr/>
        </p:nvSpPr>
        <p:spPr>
          <a:xfrm>
            <a:off x="1028700" y="933958"/>
            <a:ext cx="69723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Ter overweging</a:t>
            </a:r>
          </a:p>
        </p:txBody>
      </p:sp>
      <p:pic>
        <p:nvPicPr>
          <p:cNvPr id="7" name="Picture 2" descr="Conclusie | Goeiegezondheid">
            <a:extLst>
              <a:ext uri="{FF2B5EF4-FFF2-40B4-BE49-F238E27FC236}">
                <a16:creationId xmlns:a16="http://schemas.microsoft.com/office/drawing/2014/main" id="{EDC28555-AA38-B4AA-6714-5FC15F9E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452" y="7409835"/>
            <a:ext cx="2834131" cy="1675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13B08F5F-ED24-DB5E-05C4-A9143404A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5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07C9-3689-1359-5421-3BE83226B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A66194FF-E8FD-B51D-D259-925D3ECD7D90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625AB31-EE5F-CAC8-1040-52ADA5684F0F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DF2153-E87F-64D2-E07A-D532D2CEB31A}"/>
              </a:ext>
            </a:extLst>
          </p:cNvPr>
          <p:cNvSpPr txBox="1"/>
          <p:nvPr/>
        </p:nvSpPr>
        <p:spPr>
          <a:xfrm>
            <a:off x="1028700" y="2268595"/>
            <a:ext cx="13758370" cy="624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De wet Van school naar duurzaam werk biedt kansen</a:t>
            </a:r>
          </a:p>
          <a:p>
            <a:pPr marL="288765" lvl="1">
              <a:lnSpc>
                <a:spcPct val="150000"/>
              </a:lnSpc>
            </a:pPr>
            <a:endParaRPr lang="nl-NL" sz="1000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Meer in gesprek met en betrokkenheid bij jongeren</a:t>
            </a:r>
          </a:p>
          <a:p>
            <a:pPr marL="288765" lvl="1">
              <a:lnSpc>
                <a:spcPct val="150000"/>
              </a:lnSpc>
            </a:pPr>
            <a:endParaRPr lang="nl-NL" sz="100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Meer afstemming in de regio</a:t>
            </a:r>
          </a:p>
          <a:p>
            <a:pPr marL="288765" lvl="1">
              <a:lnSpc>
                <a:spcPct val="150000"/>
              </a:lnSpc>
            </a:pPr>
            <a:endParaRPr lang="nl-NL" sz="100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Meer duidelijkheid over rollen</a:t>
            </a:r>
          </a:p>
          <a:p>
            <a:pPr marL="288765" lvl="1">
              <a:lnSpc>
                <a:spcPct val="150000"/>
              </a:lnSpc>
            </a:pPr>
            <a:endParaRPr lang="nl-NL" sz="100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Blijf aangehaakt en geïnformeerd: zoek de netwerkcoördinator </a:t>
            </a:r>
            <a:r>
              <a:rPr lang="nl-NL" sz="2674" dirty="0" err="1">
                <a:solidFill>
                  <a:srgbClr val="342C29"/>
                </a:solidFill>
                <a:latin typeface=""/>
              </a:rPr>
              <a:t>vsopro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 op</a:t>
            </a: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endParaRPr lang="nl-NL" sz="100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Relevante partijen blijven jullie ondersteunen: Sectorraad, Ingrado, Landelijk Ondersteuningsteam</a:t>
            </a:r>
          </a:p>
          <a:p>
            <a:pPr marL="288765" lvl="1">
              <a:lnSpc>
                <a:spcPct val="150000"/>
              </a:lnSpc>
            </a:pPr>
            <a:endParaRPr lang="nl-NL" sz="100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ct val="150000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Ken je verantwoordelijkheid 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861F7E3-21BA-D459-95D4-33B98EE08DCC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5E75E7E-DA1C-8BC7-C055-45276ADB49FB}"/>
              </a:ext>
            </a:extLst>
          </p:cNvPr>
          <p:cNvSpPr txBox="1"/>
          <p:nvPr/>
        </p:nvSpPr>
        <p:spPr>
          <a:xfrm>
            <a:off x="1028700" y="933958"/>
            <a:ext cx="69723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Tot slot</a:t>
            </a:r>
          </a:p>
        </p:txBody>
      </p:sp>
      <p:pic>
        <p:nvPicPr>
          <p:cNvPr id="7" name="Picture 2" descr="Conclusie | Goeiegezondheid">
            <a:extLst>
              <a:ext uri="{FF2B5EF4-FFF2-40B4-BE49-F238E27FC236}">
                <a16:creationId xmlns:a16="http://schemas.microsoft.com/office/drawing/2014/main" id="{BFC3F8E6-5E04-9536-47CF-E81266624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452" y="7409835"/>
            <a:ext cx="2834131" cy="16756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1BA60F7D-A1B0-E5A4-ADD0-4A53A78E5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wit, zwart, zwart-wit&#10;&#10;Door AI gegenereerde inhoud is mogelijk onjuist.">
            <a:extLst>
              <a:ext uri="{FF2B5EF4-FFF2-40B4-BE49-F238E27FC236}">
                <a16:creationId xmlns:a16="http://schemas.microsoft.com/office/drawing/2014/main" id="{4A5AE62F-EECA-AC15-B306-4F1BD62B1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918" y="0"/>
            <a:ext cx="18635918" cy="104827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grpSp>
        <p:nvGrpSpPr>
          <p:cNvPr id="4" name="Group 5"/>
          <p:cNvGrpSpPr/>
          <p:nvPr/>
        </p:nvGrpSpPr>
        <p:grpSpPr>
          <a:xfrm>
            <a:off x="1028700" y="4074011"/>
            <a:ext cx="7619202" cy="1756614"/>
            <a:chOff x="0" y="546333"/>
            <a:chExt cx="10158936" cy="2342152"/>
          </a:xfrm>
        </p:grpSpPr>
        <p:sp>
          <p:nvSpPr>
            <p:cNvPr id="6" name="TextBox 6"/>
            <p:cNvSpPr txBox="1"/>
            <p:nvPr/>
          </p:nvSpPr>
          <p:spPr>
            <a:xfrm>
              <a:off x="0" y="546333"/>
              <a:ext cx="10158936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22"/>
                </a:lnSpc>
              </a:pPr>
              <a:r>
                <a:rPr lang="nl-NL" sz="5525" spc="121" noProof="0" dirty="0">
                  <a:solidFill>
                    <a:srgbClr val="342C29"/>
                  </a:solidFill>
                  <a:latin typeface="Raleway Bold"/>
                </a:rPr>
                <a:t>Ruimte voor vragen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3867" y="2180883"/>
              <a:ext cx="10125069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80"/>
                </a:lnSpc>
              </a:pPr>
              <a:endParaRPr lang="nl-NL" sz="3200" noProof="0" dirty="0">
                <a:solidFill>
                  <a:srgbClr val="4AAEE8"/>
                </a:solidFill>
                <a:latin typeface="Raleway"/>
              </a:endParaRPr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B2CFE4-34D1-EDFF-0AFC-1E2D58C08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2608252"/>
            <a:ext cx="6705600" cy="4470400"/>
          </a:xfrm>
          <a:prstGeom prst="rect">
            <a:avLst/>
          </a:prstGeom>
        </p:spPr>
      </p:pic>
      <p:pic>
        <p:nvPicPr>
          <p:cNvPr id="11" name="Afbeelding 10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4FEDD3B7-D517-E645-E221-D9F29BB991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1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5675881-45AA-B35F-CA8B-0595F1369171}"/>
              </a:ext>
            </a:extLst>
          </p:cNvPr>
          <p:cNvSpPr txBox="1"/>
          <p:nvPr/>
        </p:nvSpPr>
        <p:spPr>
          <a:xfrm>
            <a:off x="1028700" y="2677012"/>
            <a:ext cx="15723870" cy="5567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Ongelijke kansen voor jongeren richting werk (startkwalificatie)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267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Risico voor dreigende werkloosheid en bijkomende problematiek (persoonlijk/maatschappelijk)</a:t>
            </a:r>
          </a:p>
          <a:p>
            <a:pPr lvl="1">
              <a:lnSpc>
                <a:spcPct val="150000"/>
              </a:lnSpc>
            </a:pPr>
            <a:endParaRPr lang="nl-NL" sz="267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Lessen uit het verleden : gecombineerde aanpak werkt; goede voorbereiding helpt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267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IBO 2019: 300.000 </a:t>
            </a:r>
            <a:r>
              <a:rPr lang="nl-NL" sz="2670" noProof="0" dirty="0" err="1">
                <a:latin typeface=""/>
              </a:rPr>
              <a:t>JmAA</a:t>
            </a:r>
            <a:r>
              <a:rPr lang="nl-NL" sz="2670" noProof="0" dirty="0">
                <a:latin typeface=""/>
              </a:rPr>
              <a:t>, 187.000 zonder werk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267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Vanaf 2021 stappen richting huidige wet via verschillende Werkagenda’s </a:t>
            </a:r>
          </a:p>
        </p:txBody>
      </p:sp>
      <p:sp>
        <p:nvSpPr>
          <p:cNvPr id="2" name="AutoShape 2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AutoShape 3"/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1028700" y="933958"/>
            <a:ext cx="62103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Context en aanleiding</a:t>
            </a:r>
          </a:p>
        </p:txBody>
      </p:sp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707A9878-C530-625B-BE6D-2B8AF2E50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6A29-EF0C-BC23-D5EA-25FB3E6B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CD28B48-1703-AD05-7ADF-BBD0DAE6B2FF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CF925B-8F6B-751A-B2F6-FEC009DE93B3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7454D5A-4D52-29CC-F02D-E188B0200EEF}"/>
              </a:ext>
            </a:extLst>
          </p:cNvPr>
          <p:cNvSpPr txBox="1"/>
          <p:nvPr/>
        </p:nvSpPr>
        <p:spPr>
          <a:xfrm>
            <a:off x="12220664" y="5034588"/>
            <a:ext cx="5943600" cy="3973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Jongeren uit praktijkonderwijs </a:t>
            </a: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Jongeren uit vso</a:t>
            </a:r>
            <a:endParaRPr lang="nl-NL" sz="1200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Jongeren uit Entree</a:t>
            </a: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Jongeren Mbo niveau 2 bol</a:t>
            </a: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Mogelijk andere niveaus  en leerwegen mbo </a:t>
            </a: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Voortijdig schoolverlaters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966E504B-A864-5B4C-20DA-82331B14653E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A344903-3395-6CF9-2BD9-5B62FA770502}"/>
              </a:ext>
            </a:extLst>
          </p:cNvPr>
          <p:cNvSpPr txBox="1"/>
          <p:nvPr/>
        </p:nvSpPr>
        <p:spPr>
          <a:xfrm>
            <a:off x="990600" y="903313"/>
            <a:ext cx="8458200" cy="53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dirty="0">
                <a:solidFill>
                  <a:srgbClr val="342C29"/>
                </a:solidFill>
                <a:latin typeface="Raleway Bold"/>
              </a:rPr>
              <a:t>Antwoord op …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7FEE4D2-4E02-397E-4559-4AA74738E746}"/>
              </a:ext>
            </a:extLst>
          </p:cNvPr>
          <p:cNvSpPr txBox="1"/>
          <p:nvPr/>
        </p:nvSpPr>
        <p:spPr>
          <a:xfrm>
            <a:off x="1028700" y="2742591"/>
            <a:ext cx="15723870" cy="371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 Voorbereiding op school kan beter</a:t>
            </a:r>
          </a:p>
          <a:p>
            <a:pPr lvl="1">
              <a:lnSpc>
                <a:spcPct val="150000"/>
              </a:lnSpc>
            </a:pPr>
            <a:endParaRPr lang="nl-NL" sz="267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Jongeren kunnen de weg naar ondersteuning moeilijk vinden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nl-NL" sz="2670" noProof="0" dirty="0">
              <a:latin typeface="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l-NL" sz="2670" noProof="0" dirty="0">
                <a:latin typeface=""/>
              </a:rPr>
              <a:t> J</a:t>
            </a:r>
            <a:r>
              <a:rPr lang="nl-NL" sz="2670" dirty="0" err="1">
                <a:latin typeface=""/>
              </a:rPr>
              <a:t>ongeren</a:t>
            </a:r>
            <a:r>
              <a:rPr lang="nl-NL" sz="2670" dirty="0">
                <a:latin typeface=""/>
              </a:rPr>
              <a:t> worden niet altijd adequaat begeleid</a:t>
            </a:r>
            <a:endParaRPr lang="nl-NL" sz="2670" noProof="0" dirty="0">
              <a:latin typeface=""/>
            </a:endParaRPr>
          </a:p>
          <a:p>
            <a:pPr>
              <a:lnSpc>
                <a:spcPct val="150000"/>
              </a:lnSpc>
            </a:pPr>
            <a:endParaRPr lang="nl-NL" sz="2670" noProof="0" dirty="0">
              <a:latin typeface="Raleway" pitchFamily="2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6E5CE6D9-A9DE-A3E5-AB19-7F9974655929}"/>
              </a:ext>
            </a:extLst>
          </p:cNvPr>
          <p:cNvSpPr txBox="1"/>
          <p:nvPr/>
        </p:nvSpPr>
        <p:spPr>
          <a:xfrm>
            <a:off x="12370389" y="4071641"/>
            <a:ext cx="8458200" cy="53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dirty="0">
                <a:solidFill>
                  <a:srgbClr val="342C29"/>
                </a:solidFill>
                <a:latin typeface=""/>
              </a:rPr>
              <a:t>Voor …</a:t>
            </a:r>
            <a:endParaRPr lang="nl-NL" sz="3200" noProof="0" dirty="0">
              <a:solidFill>
                <a:srgbClr val="342C29"/>
              </a:solidFill>
              <a:latin typeface=""/>
            </a:endParaRPr>
          </a:p>
        </p:txBody>
      </p:sp>
      <p:pic>
        <p:nvPicPr>
          <p:cNvPr id="10" name="Afbeelding 9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CE8FE76F-41BE-5AEC-8762-F0BBAC374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508CB-002B-6CD0-B76C-75545CEBD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D8B9830-9F47-F30E-A145-85DA833B8540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2C1B157-E1B8-DF54-6196-685A23996FB5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C0896E2E-26DC-28A0-4960-97C22FA27E78}"/>
              </a:ext>
            </a:extLst>
          </p:cNvPr>
          <p:cNvSpPr txBox="1"/>
          <p:nvPr/>
        </p:nvSpPr>
        <p:spPr>
          <a:xfrm>
            <a:off x="986612" y="2964261"/>
            <a:ext cx="14668500" cy="5131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Pro-scholen, vso-scholen en mbo-instellingen bieden aanvullende loopbaanbegeleiding</a:t>
            </a: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Doorstroompunten bieden jongeren zonder startkwalificatie tot 27 jaar begeleiding naar school of werk</a:t>
            </a: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Gemeenten bieden jongeren tot 27 jaar meer preventieve en passende ondersteuning</a:t>
            </a:r>
          </a:p>
          <a:p>
            <a:pPr marL="1034731" lvl="2" indent="-288766">
              <a:lnSpc>
                <a:spcPts val="4547"/>
              </a:lnSpc>
            </a:pP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Partijen werken verplicht samen in een regionaal programma</a:t>
            </a:r>
          </a:p>
          <a:p>
            <a:pPr marL="577531" lvl="1" indent="-288766">
              <a:lnSpc>
                <a:spcPts val="4547"/>
              </a:lnSpc>
              <a:buFont typeface="Arial"/>
              <a:buChar char="•"/>
            </a:pPr>
            <a:endParaRPr lang="nl-NL" sz="2674" noProof="0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13F37EB-6F58-7668-A3D7-2A261C75A8D6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4723724-0BAD-D3DD-6414-19D6BA580667}"/>
              </a:ext>
            </a:extLst>
          </p:cNvPr>
          <p:cNvSpPr txBox="1"/>
          <p:nvPr/>
        </p:nvSpPr>
        <p:spPr>
          <a:xfrm>
            <a:off x="969987" y="933958"/>
            <a:ext cx="5430813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De wet in 4 maatregelen</a:t>
            </a:r>
          </a:p>
        </p:txBody>
      </p:sp>
      <p:pic>
        <p:nvPicPr>
          <p:cNvPr id="7170" name="Picture 2" descr="Aan welke regels moet een werkgever zich houden? - Maqqie">
            <a:extLst>
              <a:ext uri="{FF2B5EF4-FFF2-40B4-BE49-F238E27FC236}">
                <a16:creationId xmlns:a16="http://schemas.microsoft.com/office/drawing/2014/main" id="{082CB9F7-F3F9-A8A8-81D5-68C87582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229" y="7427275"/>
            <a:ext cx="2746538" cy="18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EC6C6C4A-8FDA-04F8-29CF-61BC29670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2399004"/>
            <a:ext cx="15049500" cy="4669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Verplicht aanbod voor leerlingen, t</a:t>
            </a:r>
            <a:r>
              <a:rPr lang="nl-NL" sz="2674" dirty="0" err="1">
                <a:solidFill>
                  <a:srgbClr val="342C29"/>
                </a:solidFill>
                <a:latin typeface=""/>
              </a:rPr>
              <a:t>ijdens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 en tot maximaal 2 jaar (vso) na uitstroom 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Tijdens onderwijs voor alle leerlingen in het </a:t>
            </a:r>
            <a:r>
              <a:rPr lang="nl-NL" sz="2674" b="1" dirty="0">
                <a:solidFill>
                  <a:srgbClr val="342C29"/>
                </a:solidFill>
                <a:latin typeface=""/>
              </a:rPr>
              <a:t>arbeidsmarktgericht profiel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Na diplomering voor leerlingen zonder aansluitende inschrijving vervolgonderwijs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Vastgelegd in beleid, in afstemming met het regionale programma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Gefinancierd op gemiddeld 5 uur per leerling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Controle door Inspectie op het aanbod (niet op de resultaten)</a:t>
            </a: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 algn="l">
              <a:lnSpc>
                <a:spcPts val="5349"/>
              </a:lnSpc>
            </a:pPr>
            <a:endParaRPr lang="nl-NL" sz="2674" noProof="0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1028700" y="933958"/>
            <a:ext cx="11925300" cy="530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noProof="0" dirty="0">
                <a:solidFill>
                  <a:srgbClr val="342C29"/>
                </a:solidFill>
                <a:latin typeface="Raleway Bold"/>
              </a:rPr>
              <a:t>Aanvullende loopbaanbegeleiding vso</a:t>
            </a:r>
          </a:p>
        </p:txBody>
      </p:sp>
      <p:pic>
        <p:nvPicPr>
          <p:cNvPr id="7" name="Picture 2" descr="Aan welke regels moet een werkgever zich houden? - Maqqie">
            <a:extLst>
              <a:ext uri="{FF2B5EF4-FFF2-40B4-BE49-F238E27FC236}">
                <a16:creationId xmlns:a16="http://schemas.microsoft.com/office/drawing/2014/main" id="{9F18AAFB-AFB0-717C-6D79-548084AA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229" y="7344477"/>
            <a:ext cx="2746538" cy="18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F469FE1D-660A-CD50-9E31-61DDD218F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E907C-7D50-2E8D-1B37-E853072A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E838A26-6CCE-278A-45BC-149C07DBC04A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278FB4E-E58A-D917-38C8-85F0F001F1DB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15237CE-9287-4EFE-BA47-13E8ECAB6691}"/>
              </a:ext>
            </a:extLst>
          </p:cNvPr>
          <p:cNvSpPr txBox="1"/>
          <p:nvPr/>
        </p:nvSpPr>
        <p:spPr>
          <a:xfrm>
            <a:off x="1028700" y="2265401"/>
            <a:ext cx="16741064" cy="4669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Profiel Arbeidsmarktgericht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Aanvullende loopbaanbegeleiding</a:t>
            </a:r>
            <a:r>
              <a:rPr lang="nl-NL" sz="2674" b="1" dirty="0">
                <a:solidFill>
                  <a:srgbClr val="342C29"/>
                </a:solidFill>
                <a:latin typeface=""/>
              </a:rPr>
              <a:t> tijdens 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het onderwijs voor alle leerlingen in het profiel</a:t>
            </a:r>
          </a:p>
          <a:p>
            <a:pPr marL="1034731" lvl="2" indent="-288766">
              <a:lnSpc>
                <a:spcPts val="5349"/>
              </a:lnSpc>
              <a:buFont typeface="Arial"/>
              <a:buChar char="•"/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Aanvullende loopbaanbegeleiding </a:t>
            </a:r>
            <a:r>
              <a:rPr lang="nl-NL" sz="2674" b="1" dirty="0">
                <a:solidFill>
                  <a:srgbClr val="342C29"/>
                </a:solidFill>
                <a:latin typeface=""/>
              </a:rPr>
              <a:t>tot maximaal 2 jaar 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na diplomering voor leerlingen zonder aansluitende inschrijving vervolgonderwijs</a:t>
            </a:r>
          </a:p>
          <a:p>
            <a:pPr marL="745965" lvl="2">
              <a:lnSpc>
                <a:spcPts val="5349"/>
              </a:lnSpc>
            </a:pPr>
            <a:r>
              <a:rPr lang="nl-NL" sz="2674" dirty="0">
                <a:solidFill>
                  <a:srgbClr val="342C29"/>
                </a:solidFill>
                <a:latin typeface=""/>
              </a:rPr>
              <a:t> 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Voor de profielen Vervolgonderwijs en Dagbesteding blijven de huidige verplichtingen (WEC) ongewijzigd</a:t>
            </a:r>
          </a:p>
          <a:p>
            <a:pPr marL="577531" lvl="1" indent="-288766" algn="l">
              <a:lnSpc>
                <a:spcPts val="5349"/>
              </a:lnSpc>
            </a:pPr>
            <a:endParaRPr lang="nl-NL" sz="2674" noProof="0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9DA99BC-74FC-20D6-2ACD-C7C7DBE9B556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93A4D9-0F37-FC82-97F0-B3440D153967}"/>
              </a:ext>
            </a:extLst>
          </p:cNvPr>
          <p:cNvSpPr txBox="1"/>
          <p:nvPr/>
        </p:nvSpPr>
        <p:spPr>
          <a:xfrm>
            <a:off x="1028700" y="933958"/>
            <a:ext cx="14897100" cy="53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dirty="0">
                <a:solidFill>
                  <a:srgbClr val="342C29"/>
                </a:solidFill>
                <a:latin typeface="Raleway Bold"/>
              </a:rPr>
              <a:t>Concreet voor vso-scholen – aanvullende loopbaanbegeleiding en advies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pic>
        <p:nvPicPr>
          <p:cNvPr id="7" name="Afbeelding 6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90086AC3-97E6-385E-7318-20304A12C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/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1028700" y="2696773"/>
            <a:ext cx="13758370" cy="602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Voor alle jongeren tot 27 jaar zonder startkwalificatie; ook voor vsv’ers (</a:t>
            </a:r>
            <a:r>
              <a:rPr lang="nl-NL" sz="2674" noProof="0" dirty="0" err="1">
                <a:solidFill>
                  <a:srgbClr val="342C29"/>
                </a:solidFill>
                <a:latin typeface=""/>
              </a:rPr>
              <a:t>kwalificatieplichtige</a:t>
            </a:r>
            <a:r>
              <a:rPr lang="nl-NL" sz="2674" noProof="0" dirty="0">
                <a:solidFill>
                  <a:srgbClr val="342C29"/>
                </a:solidFill>
                <a:latin typeface=""/>
              </a:rPr>
              <a:t> jongeren zonder startkwalificatie)</a:t>
            </a:r>
          </a:p>
          <a:p>
            <a:pPr marL="1034731" lvl="2" indent="-288766">
              <a:lnSpc>
                <a:spcPts val="5349"/>
              </a:lnSpc>
            </a:pPr>
            <a:endParaRPr lang="nl-NL" sz="2000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Geen wettelijke taak </a:t>
            </a:r>
            <a:r>
              <a:rPr lang="nl-NL" sz="2674" noProof="0">
                <a:solidFill>
                  <a:srgbClr val="342C29"/>
                </a:solidFill>
                <a:latin typeface=""/>
              </a:rPr>
              <a:t>voor begeleiding jongeren </a:t>
            </a:r>
            <a:r>
              <a:rPr lang="nl-NL" sz="2674" noProof="0" dirty="0">
                <a:solidFill>
                  <a:srgbClr val="342C29"/>
                </a:solidFill>
                <a:latin typeface=""/>
              </a:rPr>
              <a:t>met een startkwalificatie</a:t>
            </a:r>
          </a:p>
          <a:p>
            <a:pPr marL="288765" lvl="1">
              <a:lnSpc>
                <a:spcPts val="5349"/>
              </a:lnSpc>
            </a:pPr>
            <a:endParaRPr lang="nl-NL" sz="2000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Doorstroompunten bieden zelf ondersteuning en begeleiding</a:t>
            </a: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2000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Begeleiding vergelijkbaar met aanvullende loopbaanbegeleiding = afstemming</a:t>
            </a:r>
          </a:p>
          <a:p>
            <a:pPr marL="577531" lvl="1" indent="-288766" algn="l">
              <a:lnSpc>
                <a:spcPts val="5349"/>
              </a:lnSpc>
            </a:pPr>
            <a:endParaRPr lang="nl-NL" sz="2674" noProof="0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1028700" y="933958"/>
            <a:ext cx="9105900" cy="53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dirty="0">
                <a:solidFill>
                  <a:srgbClr val="342C29"/>
                </a:solidFill>
                <a:latin typeface="Raleway Bold"/>
              </a:rPr>
              <a:t>Doorstroompunten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pic>
        <p:nvPicPr>
          <p:cNvPr id="7" name="Picture 2" descr="Aan welke regels moet een werkgever zich houden? - Maqqie">
            <a:extLst>
              <a:ext uri="{FF2B5EF4-FFF2-40B4-BE49-F238E27FC236}">
                <a16:creationId xmlns:a16="http://schemas.microsoft.com/office/drawing/2014/main" id="{DF091D2E-FFAE-D0B0-A8D8-57183E10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229" y="7344477"/>
            <a:ext cx="2746538" cy="18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4E3C3171-1029-42E3-B2EC-CD2B45D80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BC792-C318-C182-7C5F-0F3198B00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2D9BF3B-D92E-5CB6-B887-D2492D8CBC2E}"/>
              </a:ext>
            </a:extLst>
          </p:cNvPr>
          <p:cNvSpPr/>
          <p:nvPr/>
        </p:nvSpPr>
        <p:spPr>
          <a:xfrm>
            <a:off x="-289888" y="9456189"/>
            <a:ext cx="18794522" cy="1026515"/>
          </a:xfrm>
          <a:prstGeom prst="rect">
            <a:avLst/>
          </a:prstGeom>
          <a:solidFill>
            <a:srgbClr val="1C8787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A63D3E3-35EC-603B-CA03-69E38F68976F}"/>
              </a:ext>
            </a:extLst>
          </p:cNvPr>
          <p:cNvSpPr txBox="1"/>
          <p:nvPr/>
        </p:nvSpPr>
        <p:spPr>
          <a:xfrm>
            <a:off x="9144000" y="1279080"/>
            <a:ext cx="5917402" cy="80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2"/>
              </a:lnSpc>
            </a:pPr>
            <a:endParaRPr lang="nl-NL" noProof="0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73C5D34-6679-2382-0624-2BADF3AEA73B}"/>
              </a:ext>
            </a:extLst>
          </p:cNvPr>
          <p:cNvSpPr txBox="1"/>
          <p:nvPr/>
        </p:nvSpPr>
        <p:spPr>
          <a:xfrm>
            <a:off x="1028700" y="2170996"/>
            <a:ext cx="13758370" cy="8068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Ruimere mogelijkheden voor gemeenten om jongeren te 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ondersteunen</a:t>
            </a:r>
            <a:r>
              <a:rPr lang="nl-NL" sz="2674" noProof="0" dirty="0">
                <a:solidFill>
                  <a:srgbClr val="342C29"/>
                </a:solidFill>
                <a:latin typeface=""/>
              </a:rPr>
              <a:t> vanuit de Participatiewet, middels extra artikel 7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a</a:t>
            </a:r>
          </a:p>
          <a:p>
            <a:pPr marL="288765" lvl="1">
              <a:lnSpc>
                <a:spcPts val="5349"/>
              </a:lnSpc>
            </a:pPr>
            <a:endParaRPr lang="nl-NL" sz="1600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Op verzoek van de school kan de gemeente tijdens het onderwijs betrokken worden bij de aanvullende loopbaanbegeleiding</a:t>
            </a:r>
          </a:p>
          <a:p>
            <a:pPr marL="288765" lvl="1">
              <a:lnSpc>
                <a:spcPts val="5349"/>
              </a:lnSpc>
            </a:pPr>
            <a:endParaRPr lang="nl-NL" sz="1600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School kan de gemeente verzoeken na diplomeren ondersteuning (art. 7a) voort te zetten; onder verstrekking van </a:t>
            </a:r>
            <a:r>
              <a:rPr lang="nl-NL" sz="2674" b="1" noProof="0" dirty="0">
                <a:solidFill>
                  <a:srgbClr val="342C29"/>
                </a:solidFill>
                <a:latin typeface=""/>
              </a:rPr>
              <a:t>overgangsdocument </a:t>
            </a:r>
            <a:r>
              <a:rPr lang="nl-NL" sz="2674" noProof="0" dirty="0">
                <a:solidFill>
                  <a:srgbClr val="342C29"/>
                </a:solidFill>
                <a:latin typeface=""/>
              </a:rPr>
              <a:t>(verplicht)</a:t>
            </a:r>
            <a:endParaRPr lang="nl-NL" sz="2674" b="1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endParaRPr lang="nl-NL" sz="1600" noProof="0" dirty="0">
              <a:solidFill>
                <a:srgbClr val="342C29"/>
              </a:solidFill>
              <a:latin typeface=""/>
            </a:endParaRPr>
          </a:p>
          <a:p>
            <a:pPr marL="577531" lvl="1" indent="-288766">
              <a:lnSpc>
                <a:spcPts val="5349"/>
              </a:lnSpc>
              <a:buFont typeface="Arial"/>
              <a:buChar char="•"/>
            </a:pPr>
            <a:r>
              <a:rPr lang="nl-NL" sz="2674" noProof="0" dirty="0">
                <a:solidFill>
                  <a:srgbClr val="342C29"/>
                </a:solidFill>
                <a:latin typeface=""/>
              </a:rPr>
              <a:t>Beleid opnemen in verordening, coördinatie door </a:t>
            </a:r>
            <a:r>
              <a:rPr lang="nl-NL" sz="2674" noProof="0" dirty="0" err="1">
                <a:solidFill>
                  <a:srgbClr val="342C29"/>
                </a:solidFill>
                <a:latin typeface=""/>
              </a:rPr>
              <a:t>Centrumgemeent</a:t>
            </a:r>
            <a:r>
              <a:rPr lang="nl-NL" sz="2674" dirty="0">
                <a:solidFill>
                  <a:srgbClr val="342C29"/>
                </a:solidFill>
                <a:latin typeface=""/>
              </a:rPr>
              <a:t>e, afstemming met het Regionaal Programma</a:t>
            </a:r>
            <a:endParaRPr lang="nl-NL" sz="2674" noProof="0" dirty="0">
              <a:solidFill>
                <a:srgbClr val="342C29"/>
              </a:solidFill>
              <a:latin typeface=""/>
            </a:endParaRPr>
          </a:p>
          <a:p>
            <a:pPr marL="577531" lvl="1" indent="-288766" algn="l">
              <a:lnSpc>
                <a:spcPts val="5349"/>
              </a:lnSpc>
            </a:pPr>
            <a:endParaRPr lang="nl-NL" sz="2674" noProof="0" dirty="0">
              <a:solidFill>
                <a:srgbClr val="342C29"/>
              </a:solidFill>
              <a:latin typeface="Raleway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2DF52EED-D73A-2E23-AE9A-FEE7C3B40B9E}"/>
              </a:ext>
            </a:extLst>
          </p:cNvPr>
          <p:cNvSpPr/>
          <p:nvPr/>
        </p:nvSpPr>
        <p:spPr>
          <a:xfrm>
            <a:off x="1028700" y="1763309"/>
            <a:ext cx="914400" cy="127000"/>
          </a:xfrm>
          <a:prstGeom prst="rect">
            <a:avLst/>
          </a:prstGeom>
          <a:solidFill>
            <a:srgbClr val="342C29"/>
          </a:solidFill>
        </p:spPr>
        <p:txBody>
          <a:bodyPr/>
          <a:lstStyle/>
          <a:p>
            <a:endParaRPr lang="nl-NL" noProof="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A5393E1-C460-66EA-7814-0AA9AC49A080}"/>
              </a:ext>
            </a:extLst>
          </p:cNvPr>
          <p:cNvSpPr txBox="1"/>
          <p:nvPr/>
        </p:nvSpPr>
        <p:spPr>
          <a:xfrm>
            <a:off x="1028700" y="933958"/>
            <a:ext cx="9105900" cy="530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nl-NL" sz="3200" dirty="0">
                <a:solidFill>
                  <a:srgbClr val="342C29"/>
                </a:solidFill>
                <a:latin typeface="Raleway Bold"/>
              </a:rPr>
              <a:t>Gemeenten</a:t>
            </a:r>
            <a:endParaRPr lang="nl-NL" sz="3200" noProof="0" dirty="0">
              <a:solidFill>
                <a:srgbClr val="342C29"/>
              </a:solidFill>
              <a:latin typeface="Raleway Bold"/>
            </a:endParaRPr>
          </a:p>
        </p:txBody>
      </p:sp>
      <p:pic>
        <p:nvPicPr>
          <p:cNvPr id="7" name="Picture 2" descr="Aan welke regels moet een werkgever zich houden? - Maqqie">
            <a:extLst>
              <a:ext uri="{FF2B5EF4-FFF2-40B4-BE49-F238E27FC236}">
                <a16:creationId xmlns:a16="http://schemas.microsoft.com/office/drawing/2014/main" id="{F3E34A30-2038-424A-D747-B317F7400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229" y="7344477"/>
            <a:ext cx="2746538" cy="18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Afbeelding met schermopname, duisternis, zwart, Graphics&#10;&#10;Door AI gegenereerde inhoud is mogelijk onjuist.">
            <a:extLst>
              <a:ext uri="{FF2B5EF4-FFF2-40B4-BE49-F238E27FC236}">
                <a16:creationId xmlns:a16="http://schemas.microsoft.com/office/drawing/2014/main" id="{C16B860F-F6B0-3F86-D9C3-75DA3154A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553" y="202672"/>
            <a:ext cx="2557872" cy="12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BB4B59ECA7F47856F70C9299FD491" ma:contentTypeVersion="16" ma:contentTypeDescription="Een nieuw document maken." ma:contentTypeScope="" ma:versionID="a152b47b57c4f79d09ffa69cb8964ff1">
  <xsd:schema xmlns:xsd="http://www.w3.org/2001/XMLSchema" xmlns:xs="http://www.w3.org/2001/XMLSchema" xmlns:p="http://schemas.microsoft.com/office/2006/metadata/properties" xmlns:ns2="06204f96-5945-4e24-ab87-73f039cd3156" xmlns:ns3="8bfc8a16-fe41-418f-bd2a-d0b3a046f45f" targetNamespace="http://schemas.microsoft.com/office/2006/metadata/properties" ma:root="true" ma:fieldsID="5f6cbd57e32ad9e2d4d550eb1228f0ba" ns2:_="" ns3:_="">
    <xsd:import namespace="06204f96-5945-4e24-ab87-73f039cd3156"/>
    <xsd:import namespace="8bfc8a16-fe41-418f-bd2a-d0b3a046f4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04f96-5945-4e24-ab87-73f039cd3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60ca3398-9900-4457-91d9-db86b13a50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c8a16-fe41-418f-bd2a-d0b3a046f45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11a7020-0c29-48d7-a463-e1dd6bfc405a}" ma:internalName="TaxCatchAll" ma:showField="CatchAllData" ma:web="8bfc8a16-fe41-418f-bd2a-d0b3a046f4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204f96-5945-4e24-ab87-73f039cd3156">
      <Terms xmlns="http://schemas.microsoft.com/office/infopath/2007/PartnerControls"/>
    </lcf76f155ced4ddcb4097134ff3c332f>
    <TaxCatchAll xmlns="8bfc8a16-fe41-418f-bd2a-d0b3a046f45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6E67F7-C665-45AB-A26F-E1675FAB6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04f96-5945-4e24-ab87-73f039cd3156"/>
    <ds:schemaRef ds:uri="8bfc8a16-fe41-418f-bd2a-d0b3a046f4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966DB2-F44D-4800-8C71-A9460C62A780}">
  <ds:schemaRefs>
    <ds:schemaRef ds:uri="http://purl.org/dc/terms/"/>
    <ds:schemaRef ds:uri="http://purl.org/dc/dcmitype/"/>
    <ds:schemaRef ds:uri="http://purl.org/dc/elements/1.1/"/>
    <ds:schemaRef ds:uri="8bfc8a16-fe41-418f-bd2a-d0b3a046f45f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6204f96-5945-4e24-ab87-73f039cd315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C3683A-724C-4545-813B-0EFE411F9F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24475</TotalTime>
  <Words>1513</Words>
  <Application>Microsoft Office PowerPoint</Application>
  <PresentationFormat>Aangepast</PresentationFormat>
  <Paragraphs>276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Raleway Bold</vt:lpstr>
      <vt:lpstr>Arial</vt:lpstr>
      <vt:lpstr>Calibri</vt:lpstr>
      <vt:lpstr>Raleway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Blauw en Rood Modern Advertentie Marketing Vergelijking Bedrijf Verkoop Presentatie</dc:title>
  <dc:creator>Marian Bonhof</dc:creator>
  <cp:lastModifiedBy>Sofie Eisenburger</cp:lastModifiedBy>
  <cp:revision>28</cp:revision>
  <cp:lastPrinted>2025-06-18T09:24:18Z</cp:lastPrinted>
  <dcterms:created xsi:type="dcterms:W3CDTF">2006-08-16T00:00:00Z</dcterms:created>
  <dcterms:modified xsi:type="dcterms:W3CDTF">2025-06-20T12:13:52Z</dcterms:modified>
  <dc:identifier>DAFQOeOH_Bs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0x01010097ABB4B59ECA7F47856F70C9299FD491</vt:lpwstr>
  </property>
  <property fmtid="{D5CDD505-2E9C-101B-9397-08002B2CF9AE}" pid="3" name="Order">
    <vt:r8>532800</vt:r8>
  </property>
  <property fmtid="{D5CDD505-2E9C-101B-9397-08002B2CF9AE}" pid="4" name="MediaServiceImageTags">
    <vt:lpwstr/>
  </property>
</Properties>
</file>